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66" r:id="rId2"/>
    <p:sldId id="324" r:id="rId3"/>
    <p:sldId id="325" r:id="rId4"/>
    <p:sldId id="264" r:id="rId5"/>
    <p:sldId id="326" r:id="rId6"/>
    <p:sldId id="327" r:id="rId7"/>
    <p:sldId id="348" r:id="rId8"/>
    <p:sldId id="334" r:id="rId9"/>
    <p:sldId id="333" r:id="rId10"/>
    <p:sldId id="332" r:id="rId11"/>
    <p:sldId id="331" r:id="rId12"/>
    <p:sldId id="330" r:id="rId13"/>
    <p:sldId id="329" r:id="rId14"/>
    <p:sldId id="341" r:id="rId15"/>
    <p:sldId id="340" r:id="rId16"/>
    <p:sldId id="339" r:id="rId17"/>
    <p:sldId id="338" r:id="rId18"/>
    <p:sldId id="337" r:id="rId19"/>
    <p:sldId id="336" r:id="rId20"/>
    <p:sldId id="328" r:id="rId21"/>
    <p:sldId id="347" r:id="rId22"/>
    <p:sldId id="335" r:id="rId23"/>
    <p:sldId id="342" r:id="rId24"/>
    <p:sldId id="259" r:id="rId25"/>
    <p:sldId id="346" r:id="rId26"/>
    <p:sldId id="345" r:id="rId27"/>
    <p:sldId id="353" r:id="rId28"/>
    <p:sldId id="352" r:id="rId29"/>
    <p:sldId id="351" r:id="rId30"/>
    <p:sldId id="350" r:id="rId31"/>
    <p:sldId id="344" r:id="rId32"/>
    <p:sldId id="349" r:id="rId33"/>
    <p:sldId id="364" r:id="rId34"/>
    <p:sldId id="363" r:id="rId35"/>
    <p:sldId id="362" r:id="rId36"/>
    <p:sldId id="361" r:id="rId37"/>
    <p:sldId id="360" r:id="rId38"/>
    <p:sldId id="359" r:id="rId39"/>
    <p:sldId id="358" r:id="rId40"/>
    <p:sldId id="357" r:id="rId41"/>
    <p:sldId id="356" r:id="rId42"/>
    <p:sldId id="355" r:id="rId43"/>
    <p:sldId id="365" r:id="rId44"/>
    <p:sldId id="354" r:id="rId45"/>
    <p:sldId id="372" r:id="rId46"/>
    <p:sldId id="371" r:id="rId47"/>
    <p:sldId id="370" r:id="rId48"/>
    <p:sldId id="369" r:id="rId49"/>
    <p:sldId id="368" r:id="rId50"/>
    <p:sldId id="367" r:id="rId51"/>
    <p:sldId id="366" r:id="rId52"/>
    <p:sldId id="378" r:id="rId53"/>
    <p:sldId id="377" r:id="rId54"/>
    <p:sldId id="376" r:id="rId55"/>
    <p:sldId id="375" r:id="rId56"/>
    <p:sldId id="374" r:id="rId57"/>
    <p:sldId id="373" r:id="rId58"/>
    <p:sldId id="388" r:id="rId59"/>
    <p:sldId id="387" r:id="rId60"/>
    <p:sldId id="385" r:id="rId61"/>
    <p:sldId id="384" r:id="rId62"/>
    <p:sldId id="383" r:id="rId63"/>
    <p:sldId id="382" r:id="rId64"/>
    <p:sldId id="381" r:id="rId65"/>
    <p:sldId id="380" r:id="rId66"/>
    <p:sldId id="379" r:id="rId67"/>
    <p:sldId id="395" r:id="rId68"/>
    <p:sldId id="394" r:id="rId69"/>
    <p:sldId id="393" r:id="rId70"/>
    <p:sldId id="392" r:id="rId71"/>
    <p:sldId id="391" r:id="rId72"/>
    <p:sldId id="390" r:id="rId73"/>
    <p:sldId id="389" r:id="rId74"/>
    <p:sldId id="401" r:id="rId75"/>
    <p:sldId id="400" r:id="rId76"/>
    <p:sldId id="399" r:id="rId77"/>
    <p:sldId id="398" r:id="rId78"/>
    <p:sldId id="397" r:id="rId79"/>
    <p:sldId id="265" r:id="rId80"/>
  </p:sldIdLst>
  <p:sldSz cx="18288000" cy="10287000"/>
  <p:notesSz cx="6858000" cy="9144000"/>
  <p:embeddedFontLst>
    <p:embeddedFont>
      <p:font typeface="Lucida Console" panose="020B0609040504020204" pitchFamily="49" charset="0"/>
      <p:regular r:id="rId82"/>
    </p:embeddedFont>
    <p:embeddedFont>
      <p:font typeface="Minecraft" panose="02000603000000000000" charset="0"/>
      <p:regular r:id="rId83"/>
      <p:bold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121" autoAdjust="0"/>
  </p:normalViewPr>
  <p:slideViewPr>
    <p:cSldViewPr>
      <p:cViewPr varScale="1">
        <p:scale>
          <a:sx n="30" d="100"/>
          <a:sy n="30" d="100"/>
        </p:scale>
        <p:origin x="114" y="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08:23:54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10162 24575,'-1'-4705'-3998,"2"2586"4940,-1 2037-126,4-1 0,20-110 0,6 5-594,6-222 0,-28-194-58,-11-1131-1529,3 1693-5461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08:23:58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9908 24575,'-1'-25'0,"-2"0"0,-1 1 0,-9-35 0,-5-28 0,7-19 0,-11-70 0,8 94 0,10 52 0,-1-1 0,-2 1 0,-21-58 0,14 56 0,2 0 0,1-1 0,1 0 0,2-1 0,1 0 0,2-1 0,1 1 0,1-36 0,3 8 0,6-174 0,-4 222 0,1 0 0,1 0 0,0 1 0,1 0 0,0 0 0,13-23 0,-11 26 0,-2-1 0,1 1 0,-2-1 0,1-1 0,-2 1 0,1-1 0,-2 1 0,1-1 0,-2 0 0,1-14 0,-19-119 0,0-2 0,13-467 0,7 317 0,-3-948 0,3 1163 0,19-100 0,2-41 0,-20-508 0,-7 371 0,4 316 0,-3-1 0,-2 1 0,-1 0 0,-3 0 0,-13-45 0,4 32 0,3-1 0,2-1 0,-7-101 0,18 118 0,1-1 0,2 1 0,2 0 0,2 0 0,22-81 0,-12 71 0,-2 0 0,-2 0 0,-2-1 0,4-82 0,-14-573 0,-4 292 0,4-781 0,4 1125 0,18-107 0,-11 105 0,3-97 0,-14 124-1365,0 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08:24:04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3720 24575,'1'-15'0,"1"1"0,0 0 0,1 0 0,1 1 0,0-1 0,11-24 0,4-13 0,345-1219-1243,-276 942 1090,35-122 117,233-876-149,-353 1315 185,0-4 0,1 1 0,0-1 0,1 1 0,0 0 0,1 0 0,1 0 0,12-18 0,-17 29 18,-1 1 0,1 0-1,0 0 1,-1 0 0,1 0-1,0 1 1,0-1 0,0 0-1,0 1 1,1-1 0,-1 1-1,0 0 1,1 0 0,-1 0-1,0 0 1,1 0 0,-1 0-1,1 1 1,0-1 0,-1 1-1,1 0 1,-1 0 0,1 0-1,0 0 1,-1 0-1,1 0 1,-1 1 0,1-1-1,0 1 1,-1 0 0,1 0-1,-1 0 1,0 0 0,1 0-1,-1 0 1,0 1 0,0-1-1,0 1 1,0-1 0,0 1-1,0 0 1,2 3 0,8 7 118,-2 0 0,1 1 1,-2 1-1,0 0 0,12 24 1,19 46-116,42 130 1,12 100-29,-74-245 10,203 817-3,0-4 0,-77-343 0,-127-475-1365,-2-21-5461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B7AD9-AAC1-418C-846E-632954181E35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B6CC-37AA-4E74-B0F4-BCB733EEE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amsclass.info/126/ppt/ch9.pdf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Base64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457200" y="-288290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70206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5E0F7-DAD6-42FE-8C26-5714303648D2}"/>
              </a:ext>
            </a:extLst>
          </p:cNvPr>
          <p:cNvSpPr/>
          <p:nvPr/>
        </p:nvSpPr>
        <p:spPr>
          <a:xfrm>
            <a:off x="2438400" y="1943100"/>
            <a:ext cx="13411200" cy="6934200"/>
          </a:xfrm>
          <a:custGeom>
            <a:avLst/>
            <a:gdLst>
              <a:gd name="connsiteX0" fmla="*/ 0 w 13411200"/>
              <a:gd name="connsiteY0" fmla="*/ 0 h 6934200"/>
              <a:gd name="connsiteX1" fmla="*/ 851320 w 13411200"/>
              <a:gd name="connsiteY1" fmla="*/ 0 h 6934200"/>
              <a:gd name="connsiteX2" fmla="*/ 1702639 w 13411200"/>
              <a:gd name="connsiteY2" fmla="*/ 0 h 6934200"/>
              <a:gd name="connsiteX3" fmla="*/ 1883399 w 13411200"/>
              <a:gd name="connsiteY3" fmla="*/ 0 h 6934200"/>
              <a:gd name="connsiteX4" fmla="*/ 2466495 w 13411200"/>
              <a:gd name="connsiteY4" fmla="*/ 0 h 6934200"/>
              <a:gd name="connsiteX5" fmla="*/ 2781366 w 13411200"/>
              <a:gd name="connsiteY5" fmla="*/ 0 h 6934200"/>
              <a:gd name="connsiteX6" fmla="*/ 3096238 w 13411200"/>
              <a:gd name="connsiteY6" fmla="*/ 0 h 6934200"/>
              <a:gd name="connsiteX7" fmla="*/ 3411110 w 13411200"/>
              <a:gd name="connsiteY7" fmla="*/ 0 h 6934200"/>
              <a:gd name="connsiteX8" fmla="*/ 3725981 w 13411200"/>
              <a:gd name="connsiteY8" fmla="*/ 0 h 6934200"/>
              <a:gd name="connsiteX9" fmla="*/ 4174965 w 13411200"/>
              <a:gd name="connsiteY9" fmla="*/ 0 h 6934200"/>
              <a:gd name="connsiteX10" fmla="*/ 4489837 w 13411200"/>
              <a:gd name="connsiteY10" fmla="*/ 0 h 6934200"/>
              <a:gd name="connsiteX11" fmla="*/ 4938820 w 13411200"/>
              <a:gd name="connsiteY11" fmla="*/ 0 h 6934200"/>
              <a:gd name="connsiteX12" fmla="*/ 5656028 w 13411200"/>
              <a:gd name="connsiteY12" fmla="*/ 0 h 6934200"/>
              <a:gd name="connsiteX13" fmla="*/ 5970899 w 13411200"/>
              <a:gd name="connsiteY13" fmla="*/ 0 h 6934200"/>
              <a:gd name="connsiteX14" fmla="*/ 6151659 w 13411200"/>
              <a:gd name="connsiteY14" fmla="*/ 0 h 6934200"/>
              <a:gd name="connsiteX15" fmla="*/ 7002979 w 13411200"/>
              <a:gd name="connsiteY15" fmla="*/ 0 h 6934200"/>
              <a:gd name="connsiteX16" fmla="*/ 7183738 w 13411200"/>
              <a:gd name="connsiteY16" fmla="*/ 0 h 6934200"/>
              <a:gd name="connsiteX17" fmla="*/ 7766834 w 13411200"/>
              <a:gd name="connsiteY17" fmla="*/ 0 h 6934200"/>
              <a:gd name="connsiteX18" fmla="*/ 7947594 w 13411200"/>
              <a:gd name="connsiteY18" fmla="*/ 0 h 6934200"/>
              <a:gd name="connsiteX19" fmla="*/ 8664801 w 13411200"/>
              <a:gd name="connsiteY19" fmla="*/ 0 h 6934200"/>
              <a:gd name="connsiteX20" fmla="*/ 9247897 w 13411200"/>
              <a:gd name="connsiteY20" fmla="*/ 0 h 6934200"/>
              <a:gd name="connsiteX21" fmla="*/ 9965105 w 13411200"/>
              <a:gd name="connsiteY21" fmla="*/ 0 h 6934200"/>
              <a:gd name="connsiteX22" fmla="*/ 10548200 w 13411200"/>
              <a:gd name="connsiteY22" fmla="*/ 0 h 6934200"/>
              <a:gd name="connsiteX23" fmla="*/ 11265408 w 13411200"/>
              <a:gd name="connsiteY23" fmla="*/ 0 h 6934200"/>
              <a:gd name="connsiteX24" fmla="*/ 11982616 w 13411200"/>
              <a:gd name="connsiteY24" fmla="*/ 0 h 6934200"/>
              <a:gd name="connsiteX25" fmla="*/ 12833935 w 13411200"/>
              <a:gd name="connsiteY25" fmla="*/ 0 h 6934200"/>
              <a:gd name="connsiteX26" fmla="*/ 13411200 w 13411200"/>
              <a:gd name="connsiteY26" fmla="*/ 0 h 6934200"/>
              <a:gd name="connsiteX27" fmla="*/ 13411200 w 13411200"/>
              <a:gd name="connsiteY27" fmla="*/ 369824 h 6934200"/>
              <a:gd name="connsiteX28" fmla="*/ 13411200 w 13411200"/>
              <a:gd name="connsiteY28" fmla="*/ 808990 h 6934200"/>
              <a:gd name="connsiteX29" fmla="*/ 13411200 w 13411200"/>
              <a:gd name="connsiteY29" fmla="*/ 1525524 h 6934200"/>
              <a:gd name="connsiteX30" fmla="*/ 13411200 w 13411200"/>
              <a:gd name="connsiteY30" fmla="*/ 1895348 h 6934200"/>
              <a:gd name="connsiteX31" fmla="*/ 13411200 w 13411200"/>
              <a:gd name="connsiteY31" fmla="*/ 2265172 h 6934200"/>
              <a:gd name="connsiteX32" fmla="*/ 13411200 w 13411200"/>
              <a:gd name="connsiteY32" fmla="*/ 2773680 h 6934200"/>
              <a:gd name="connsiteX33" fmla="*/ 13411200 w 13411200"/>
              <a:gd name="connsiteY33" fmla="*/ 3351530 h 6934200"/>
              <a:gd name="connsiteX34" fmla="*/ 13411200 w 13411200"/>
              <a:gd name="connsiteY34" fmla="*/ 3998722 h 6934200"/>
              <a:gd name="connsiteX35" fmla="*/ 13411200 w 13411200"/>
              <a:gd name="connsiteY35" fmla="*/ 4645914 h 6934200"/>
              <a:gd name="connsiteX36" fmla="*/ 13411200 w 13411200"/>
              <a:gd name="connsiteY36" fmla="*/ 5362448 h 6934200"/>
              <a:gd name="connsiteX37" fmla="*/ 13411200 w 13411200"/>
              <a:gd name="connsiteY37" fmla="*/ 5940298 h 6934200"/>
              <a:gd name="connsiteX38" fmla="*/ 13411200 w 13411200"/>
              <a:gd name="connsiteY38" fmla="*/ 6310122 h 6934200"/>
              <a:gd name="connsiteX39" fmla="*/ 13411200 w 13411200"/>
              <a:gd name="connsiteY39" fmla="*/ 6934200 h 6934200"/>
              <a:gd name="connsiteX40" fmla="*/ 12828104 w 13411200"/>
              <a:gd name="connsiteY40" fmla="*/ 6934200 h 6934200"/>
              <a:gd name="connsiteX41" fmla="*/ 12245009 w 13411200"/>
              <a:gd name="connsiteY41" fmla="*/ 6934200 h 6934200"/>
              <a:gd name="connsiteX42" fmla="*/ 11796025 w 13411200"/>
              <a:gd name="connsiteY42" fmla="*/ 6934200 h 6934200"/>
              <a:gd name="connsiteX43" fmla="*/ 10944705 w 13411200"/>
              <a:gd name="connsiteY43" fmla="*/ 6934200 h 6934200"/>
              <a:gd name="connsiteX44" fmla="*/ 10361610 w 13411200"/>
              <a:gd name="connsiteY44" fmla="*/ 6934200 h 6934200"/>
              <a:gd name="connsiteX45" fmla="*/ 10046738 w 13411200"/>
              <a:gd name="connsiteY45" fmla="*/ 6934200 h 6934200"/>
              <a:gd name="connsiteX46" fmla="*/ 9731866 w 13411200"/>
              <a:gd name="connsiteY46" fmla="*/ 6934200 h 6934200"/>
              <a:gd name="connsiteX47" fmla="*/ 9551107 w 13411200"/>
              <a:gd name="connsiteY47" fmla="*/ 6934200 h 6934200"/>
              <a:gd name="connsiteX48" fmla="*/ 8968011 w 13411200"/>
              <a:gd name="connsiteY48" fmla="*/ 6934200 h 6934200"/>
              <a:gd name="connsiteX49" fmla="*/ 8653139 w 13411200"/>
              <a:gd name="connsiteY49" fmla="*/ 6934200 h 6934200"/>
              <a:gd name="connsiteX50" fmla="*/ 7801820 w 13411200"/>
              <a:gd name="connsiteY50" fmla="*/ 6934200 h 6934200"/>
              <a:gd name="connsiteX51" fmla="*/ 7084612 w 13411200"/>
              <a:gd name="connsiteY51" fmla="*/ 6934200 h 6934200"/>
              <a:gd name="connsiteX52" fmla="*/ 6635629 w 13411200"/>
              <a:gd name="connsiteY52" fmla="*/ 6934200 h 6934200"/>
              <a:gd name="connsiteX53" fmla="*/ 5784309 w 13411200"/>
              <a:gd name="connsiteY53" fmla="*/ 6934200 h 6934200"/>
              <a:gd name="connsiteX54" fmla="*/ 5201213 w 13411200"/>
              <a:gd name="connsiteY54" fmla="*/ 6934200 h 6934200"/>
              <a:gd name="connsiteX55" fmla="*/ 4886342 w 13411200"/>
              <a:gd name="connsiteY55" fmla="*/ 6934200 h 6934200"/>
              <a:gd name="connsiteX56" fmla="*/ 4035022 w 13411200"/>
              <a:gd name="connsiteY56" fmla="*/ 6934200 h 6934200"/>
              <a:gd name="connsiteX57" fmla="*/ 3720150 w 13411200"/>
              <a:gd name="connsiteY57" fmla="*/ 6934200 h 6934200"/>
              <a:gd name="connsiteX58" fmla="*/ 3405279 w 13411200"/>
              <a:gd name="connsiteY58" fmla="*/ 6934200 h 6934200"/>
              <a:gd name="connsiteX59" fmla="*/ 2822183 w 13411200"/>
              <a:gd name="connsiteY59" fmla="*/ 6934200 h 6934200"/>
              <a:gd name="connsiteX60" fmla="*/ 2104975 w 13411200"/>
              <a:gd name="connsiteY60" fmla="*/ 6934200 h 6934200"/>
              <a:gd name="connsiteX61" fmla="*/ 1253656 w 13411200"/>
              <a:gd name="connsiteY61" fmla="*/ 6934200 h 6934200"/>
              <a:gd name="connsiteX62" fmla="*/ 938784 w 13411200"/>
              <a:gd name="connsiteY62" fmla="*/ 6934200 h 6934200"/>
              <a:gd name="connsiteX63" fmla="*/ 758024 w 13411200"/>
              <a:gd name="connsiteY63" fmla="*/ 6934200 h 6934200"/>
              <a:gd name="connsiteX64" fmla="*/ 0 w 13411200"/>
              <a:gd name="connsiteY64" fmla="*/ 6934200 h 6934200"/>
              <a:gd name="connsiteX65" fmla="*/ 0 w 13411200"/>
              <a:gd name="connsiteY65" fmla="*/ 6495034 h 6934200"/>
              <a:gd name="connsiteX66" fmla="*/ 0 w 13411200"/>
              <a:gd name="connsiteY66" fmla="*/ 6125210 h 6934200"/>
              <a:gd name="connsiteX67" fmla="*/ 0 w 13411200"/>
              <a:gd name="connsiteY67" fmla="*/ 5686044 h 6934200"/>
              <a:gd name="connsiteX68" fmla="*/ 0 w 13411200"/>
              <a:gd name="connsiteY68" fmla="*/ 5177536 h 6934200"/>
              <a:gd name="connsiteX69" fmla="*/ 0 w 13411200"/>
              <a:gd name="connsiteY69" fmla="*/ 4738370 h 6934200"/>
              <a:gd name="connsiteX70" fmla="*/ 0 w 13411200"/>
              <a:gd name="connsiteY70" fmla="*/ 4160520 h 6934200"/>
              <a:gd name="connsiteX71" fmla="*/ 0 w 13411200"/>
              <a:gd name="connsiteY71" fmla="*/ 3721354 h 6934200"/>
              <a:gd name="connsiteX72" fmla="*/ 0 w 13411200"/>
              <a:gd name="connsiteY72" fmla="*/ 3004820 h 6934200"/>
              <a:gd name="connsiteX73" fmla="*/ 0 w 13411200"/>
              <a:gd name="connsiteY73" fmla="*/ 2288286 h 6934200"/>
              <a:gd name="connsiteX74" fmla="*/ 0 w 13411200"/>
              <a:gd name="connsiteY74" fmla="*/ 1918462 h 6934200"/>
              <a:gd name="connsiteX75" fmla="*/ 0 w 13411200"/>
              <a:gd name="connsiteY75" fmla="*/ 1548638 h 6934200"/>
              <a:gd name="connsiteX76" fmla="*/ 0 w 13411200"/>
              <a:gd name="connsiteY76" fmla="*/ 1109472 h 6934200"/>
              <a:gd name="connsiteX77" fmla="*/ 0 w 13411200"/>
              <a:gd name="connsiteY77" fmla="*/ 600964 h 6934200"/>
              <a:gd name="connsiteX78" fmla="*/ 0 w 13411200"/>
              <a:gd name="connsiteY78" fmla="*/ 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3411200" h="6934200" fill="none" extrusionOk="0">
                <a:moveTo>
                  <a:pt x="0" y="0"/>
                </a:moveTo>
                <a:cubicBezTo>
                  <a:pt x="408672" y="-86394"/>
                  <a:pt x="610028" y="10280"/>
                  <a:pt x="851320" y="0"/>
                </a:cubicBezTo>
                <a:cubicBezTo>
                  <a:pt x="1092612" y="-10280"/>
                  <a:pt x="1353994" y="61668"/>
                  <a:pt x="1702639" y="0"/>
                </a:cubicBezTo>
                <a:cubicBezTo>
                  <a:pt x="2051284" y="-61668"/>
                  <a:pt x="1822123" y="15146"/>
                  <a:pt x="1883399" y="0"/>
                </a:cubicBezTo>
                <a:cubicBezTo>
                  <a:pt x="1944675" y="-15146"/>
                  <a:pt x="2308933" y="20797"/>
                  <a:pt x="2466495" y="0"/>
                </a:cubicBezTo>
                <a:cubicBezTo>
                  <a:pt x="2624057" y="-20797"/>
                  <a:pt x="2656344" y="17314"/>
                  <a:pt x="2781366" y="0"/>
                </a:cubicBezTo>
                <a:cubicBezTo>
                  <a:pt x="2906388" y="-17314"/>
                  <a:pt x="2957374" y="16614"/>
                  <a:pt x="3096238" y="0"/>
                </a:cubicBezTo>
                <a:cubicBezTo>
                  <a:pt x="3235102" y="-16614"/>
                  <a:pt x="3284765" y="34740"/>
                  <a:pt x="3411110" y="0"/>
                </a:cubicBezTo>
                <a:cubicBezTo>
                  <a:pt x="3537455" y="-34740"/>
                  <a:pt x="3643786" y="36399"/>
                  <a:pt x="3725981" y="0"/>
                </a:cubicBezTo>
                <a:cubicBezTo>
                  <a:pt x="3808176" y="-36399"/>
                  <a:pt x="4042791" y="13858"/>
                  <a:pt x="4174965" y="0"/>
                </a:cubicBezTo>
                <a:cubicBezTo>
                  <a:pt x="4307139" y="-13858"/>
                  <a:pt x="4405681" y="18321"/>
                  <a:pt x="4489837" y="0"/>
                </a:cubicBezTo>
                <a:cubicBezTo>
                  <a:pt x="4573993" y="-18321"/>
                  <a:pt x="4762053" y="49862"/>
                  <a:pt x="4938820" y="0"/>
                </a:cubicBezTo>
                <a:cubicBezTo>
                  <a:pt x="5115587" y="-49862"/>
                  <a:pt x="5352133" y="48936"/>
                  <a:pt x="5656028" y="0"/>
                </a:cubicBezTo>
                <a:cubicBezTo>
                  <a:pt x="5959923" y="-48936"/>
                  <a:pt x="5869936" y="8574"/>
                  <a:pt x="5970899" y="0"/>
                </a:cubicBezTo>
                <a:cubicBezTo>
                  <a:pt x="6071862" y="-8574"/>
                  <a:pt x="6094510" y="7056"/>
                  <a:pt x="6151659" y="0"/>
                </a:cubicBezTo>
                <a:cubicBezTo>
                  <a:pt x="6208808" y="-7056"/>
                  <a:pt x="6711780" y="100951"/>
                  <a:pt x="7002979" y="0"/>
                </a:cubicBezTo>
                <a:cubicBezTo>
                  <a:pt x="7294178" y="-100951"/>
                  <a:pt x="7108110" y="10787"/>
                  <a:pt x="7183738" y="0"/>
                </a:cubicBezTo>
                <a:cubicBezTo>
                  <a:pt x="7259366" y="-10787"/>
                  <a:pt x="7574472" y="22246"/>
                  <a:pt x="7766834" y="0"/>
                </a:cubicBezTo>
                <a:cubicBezTo>
                  <a:pt x="7959196" y="-22246"/>
                  <a:pt x="7888452" y="14102"/>
                  <a:pt x="7947594" y="0"/>
                </a:cubicBezTo>
                <a:cubicBezTo>
                  <a:pt x="8006736" y="-14102"/>
                  <a:pt x="8317914" y="12500"/>
                  <a:pt x="8664801" y="0"/>
                </a:cubicBezTo>
                <a:cubicBezTo>
                  <a:pt x="9011688" y="-12500"/>
                  <a:pt x="9061382" y="53385"/>
                  <a:pt x="9247897" y="0"/>
                </a:cubicBezTo>
                <a:cubicBezTo>
                  <a:pt x="9434412" y="-53385"/>
                  <a:pt x="9654991" y="18858"/>
                  <a:pt x="9965105" y="0"/>
                </a:cubicBezTo>
                <a:cubicBezTo>
                  <a:pt x="10275219" y="-18858"/>
                  <a:pt x="10421950" y="54380"/>
                  <a:pt x="10548200" y="0"/>
                </a:cubicBezTo>
                <a:cubicBezTo>
                  <a:pt x="10674451" y="-54380"/>
                  <a:pt x="11045294" y="17068"/>
                  <a:pt x="11265408" y="0"/>
                </a:cubicBezTo>
                <a:cubicBezTo>
                  <a:pt x="11485522" y="-17068"/>
                  <a:pt x="11757796" y="28463"/>
                  <a:pt x="11982616" y="0"/>
                </a:cubicBezTo>
                <a:cubicBezTo>
                  <a:pt x="12207436" y="-28463"/>
                  <a:pt x="12533207" y="34926"/>
                  <a:pt x="12833935" y="0"/>
                </a:cubicBezTo>
                <a:cubicBezTo>
                  <a:pt x="13134663" y="-34926"/>
                  <a:pt x="13231785" y="62046"/>
                  <a:pt x="13411200" y="0"/>
                </a:cubicBezTo>
                <a:cubicBezTo>
                  <a:pt x="13455279" y="107923"/>
                  <a:pt x="13385118" y="295123"/>
                  <a:pt x="13411200" y="369824"/>
                </a:cubicBezTo>
                <a:cubicBezTo>
                  <a:pt x="13437282" y="444525"/>
                  <a:pt x="13385425" y="677606"/>
                  <a:pt x="13411200" y="808990"/>
                </a:cubicBezTo>
                <a:cubicBezTo>
                  <a:pt x="13436975" y="940374"/>
                  <a:pt x="13394036" y="1315057"/>
                  <a:pt x="13411200" y="1525524"/>
                </a:cubicBezTo>
                <a:cubicBezTo>
                  <a:pt x="13428364" y="1735991"/>
                  <a:pt x="13399876" y="1742260"/>
                  <a:pt x="13411200" y="1895348"/>
                </a:cubicBezTo>
                <a:cubicBezTo>
                  <a:pt x="13422524" y="2048436"/>
                  <a:pt x="13384268" y="2081125"/>
                  <a:pt x="13411200" y="2265172"/>
                </a:cubicBezTo>
                <a:cubicBezTo>
                  <a:pt x="13438132" y="2449219"/>
                  <a:pt x="13403769" y="2624111"/>
                  <a:pt x="13411200" y="2773680"/>
                </a:cubicBezTo>
                <a:cubicBezTo>
                  <a:pt x="13418631" y="2923249"/>
                  <a:pt x="13408030" y="3150112"/>
                  <a:pt x="13411200" y="3351530"/>
                </a:cubicBezTo>
                <a:cubicBezTo>
                  <a:pt x="13414370" y="3552948"/>
                  <a:pt x="13366393" y="3830396"/>
                  <a:pt x="13411200" y="3998722"/>
                </a:cubicBezTo>
                <a:cubicBezTo>
                  <a:pt x="13456007" y="4167048"/>
                  <a:pt x="13402646" y="4500667"/>
                  <a:pt x="13411200" y="4645914"/>
                </a:cubicBezTo>
                <a:cubicBezTo>
                  <a:pt x="13419754" y="4791161"/>
                  <a:pt x="13390955" y="5104114"/>
                  <a:pt x="13411200" y="5362448"/>
                </a:cubicBezTo>
                <a:cubicBezTo>
                  <a:pt x="13431445" y="5620782"/>
                  <a:pt x="13376603" y="5744743"/>
                  <a:pt x="13411200" y="5940298"/>
                </a:cubicBezTo>
                <a:cubicBezTo>
                  <a:pt x="13445797" y="6135853"/>
                  <a:pt x="13398560" y="6126449"/>
                  <a:pt x="13411200" y="6310122"/>
                </a:cubicBezTo>
                <a:cubicBezTo>
                  <a:pt x="13423840" y="6493795"/>
                  <a:pt x="13373990" y="6678893"/>
                  <a:pt x="13411200" y="6934200"/>
                </a:cubicBezTo>
                <a:cubicBezTo>
                  <a:pt x="13133677" y="6974433"/>
                  <a:pt x="13049951" y="6872838"/>
                  <a:pt x="12828104" y="6934200"/>
                </a:cubicBezTo>
                <a:cubicBezTo>
                  <a:pt x="12606257" y="6995562"/>
                  <a:pt x="12389698" y="6929599"/>
                  <a:pt x="12245009" y="6934200"/>
                </a:cubicBezTo>
                <a:cubicBezTo>
                  <a:pt x="12100321" y="6938801"/>
                  <a:pt x="11993644" y="6923337"/>
                  <a:pt x="11796025" y="6934200"/>
                </a:cubicBezTo>
                <a:cubicBezTo>
                  <a:pt x="11598406" y="6945063"/>
                  <a:pt x="11317348" y="6838657"/>
                  <a:pt x="10944705" y="6934200"/>
                </a:cubicBezTo>
                <a:cubicBezTo>
                  <a:pt x="10572062" y="7029743"/>
                  <a:pt x="10573342" y="6886310"/>
                  <a:pt x="10361610" y="6934200"/>
                </a:cubicBezTo>
                <a:cubicBezTo>
                  <a:pt x="10149878" y="6982090"/>
                  <a:pt x="10138497" y="6903585"/>
                  <a:pt x="10046738" y="6934200"/>
                </a:cubicBezTo>
                <a:cubicBezTo>
                  <a:pt x="9954979" y="6964815"/>
                  <a:pt x="9836327" y="6926740"/>
                  <a:pt x="9731866" y="6934200"/>
                </a:cubicBezTo>
                <a:cubicBezTo>
                  <a:pt x="9627405" y="6941660"/>
                  <a:pt x="9605688" y="6925577"/>
                  <a:pt x="9551107" y="6934200"/>
                </a:cubicBezTo>
                <a:cubicBezTo>
                  <a:pt x="9496526" y="6942823"/>
                  <a:pt x="9171583" y="6887139"/>
                  <a:pt x="8968011" y="6934200"/>
                </a:cubicBezTo>
                <a:cubicBezTo>
                  <a:pt x="8764439" y="6981261"/>
                  <a:pt x="8759810" y="6907899"/>
                  <a:pt x="8653139" y="6934200"/>
                </a:cubicBezTo>
                <a:cubicBezTo>
                  <a:pt x="8546468" y="6960501"/>
                  <a:pt x="8032569" y="6867296"/>
                  <a:pt x="7801820" y="6934200"/>
                </a:cubicBezTo>
                <a:cubicBezTo>
                  <a:pt x="7571071" y="7001104"/>
                  <a:pt x="7245198" y="6916479"/>
                  <a:pt x="7084612" y="6934200"/>
                </a:cubicBezTo>
                <a:cubicBezTo>
                  <a:pt x="6924026" y="6951921"/>
                  <a:pt x="6849227" y="6906794"/>
                  <a:pt x="6635629" y="6934200"/>
                </a:cubicBezTo>
                <a:cubicBezTo>
                  <a:pt x="6422031" y="6961606"/>
                  <a:pt x="6153222" y="6890355"/>
                  <a:pt x="5784309" y="6934200"/>
                </a:cubicBezTo>
                <a:cubicBezTo>
                  <a:pt x="5415396" y="6978045"/>
                  <a:pt x="5417088" y="6881653"/>
                  <a:pt x="5201213" y="6934200"/>
                </a:cubicBezTo>
                <a:cubicBezTo>
                  <a:pt x="4985338" y="6986747"/>
                  <a:pt x="4954387" y="6929479"/>
                  <a:pt x="4886342" y="6934200"/>
                </a:cubicBezTo>
                <a:cubicBezTo>
                  <a:pt x="4818297" y="6938921"/>
                  <a:pt x="4266914" y="6909766"/>
                  <a:pt x="4035022" y="6934200"/>
                </a:cubicBezTo>
                <a:cubicBezTo>
                  <a:pt x="3803130" y="6958634"/>
                  <a:pt x="3853739" y="6917198"/>
                  <a:pt x="3720150" y="6934200"/>
                </a:cubicBezTo>
                <a:cubicBezTo>
                  <a:pt x="3586561" y="6951202"/>
                  <a:pt x="3494176" y="6929951"/>
                  <a:pt x="3405279" y="6934200"/>
                </a:cubicBezTo>
                <a:cubicBezTo>
                  <a:pt x="3316382" y="6938449"/>
                  <a:pt x="3047248" y="6898363"/>
                  <a:pt x="2822183" y="6934200"/>
                </a:cubicBezTo>
                <a:cubicBezTo>
                  <a:pt x="2597118" y="6970037"/>
                  <a:pt x="2288848" y="6848366"/>
                  <a:pt x="2104975" y="6934200"/>
                </a:cubicBezTo>
                <a:cubicBezTo>
                  <a:pt x="1921102" y="7020034"/>
                  <a:pt x="1526070" y="6849432"/>
                  <a:pt x="1253656" y="6934200"/>
                </a:cubicBezTo>
                <a:cubicBezTo>
                  <a:pt x="981242" y="7018968"/>
                  <a:pt x="1019613" y="6926722"/>
                  <a:pt x="938784" y="6934200"/>
                </a:cubicBezTo>
                <a:cubicBezTo>
                  <a:pt x="857955" y="6941678"/>
                  <a:pt x="826370" y="6928789"/>
                  <a:pt x="758024" y="6934200"/>
                </a:cubicBezTo>
                <a:cubicBezTo>
                  <a:pt x="689678" y="6939611"/>
                  <a:pt x="290794" y="6863890"/>
                  <a:pt x="0" y="6934200"/>
                </a:cubicBezTo>
                <a:cubicBezTo>
                  <a:pt x="-5460" y="6825164"/>
                  <a:pt x="26795" y="6702619"/>
                  <a:pt x="0" y="6495034"/>
                </a:cubicBezTo>
                <a:cubicBezTo>
                  <a:pt x="-26795" y="6287449"/>
                  <a:pt x="36003" y="6239965"/>
                  <a:pt x="0" y="6125210"/>
                </a:cubicBezTo>
                <a:cubicBezTo>
                  <a:pt x="-36003" y="6010455"/>
                  <a:pt x="21059" y="5805387"/>
                  <a:pt x="0" y="5686044"/>
                </a:cubicBezTo>
                <a:cubicBezTo>
                  <a:pt x="-21059" y="5566701"/>
                  <a:pt x="47290" y="5382001"/>
                  <a:pt x="0" y="5177536"/>
                </a:cubicBezTo>
                <a:cubicBezTo>
                  <a:pt x="-47290" y="4973071"/>
                  <a:pt x="29526" y="4883899"/>
                  <a:pt x="0" y="4738370"/>
                </a:cubicBezTo>
                <a:cubicBezTo>
                  <a:pt x="-29526" y="4592841"/>
                  <a:pt x="29480" y="4335963"/>
                  <a:pt x="0" y="4160520"/>
                </a:cubicBezTo>
                <a:cubicBezTo>
                  <a:pt x="-29480" y="3985077"/>
                  <a:pt x="29028" y="3911831"/>
                  <a:pt x="0" y="3721354"/>
                </a:cubicBezTo>
                <a:cubicBezTo>
                  <a:pt x="-29028" y="3530877"/>
                  <a:pt x="6384" y="3197567"/>
                  <a:pt x="0" y="3004820"/>
                </a:cubicBezTo>
                <a:cubicBezTo>
                  <a:pt x="-6384" y="2812073"/>
                  <a:pt x="42794" y="2436474"/>
                  <a:pt x="0" y="2288286"/>
                </a:cubicBezTo>
                <a:cubicBezTo>
                  <a:pt x="-42794" y="2140098"/>
                  <a:pt x="39603" y="2078487"/>
                  <a:pt x="0" y="1918462"/>
                </a:cubicBezTo>
                <a:cubicBezTo>
                  <a:pt x="-39603" y="1758437"/>
                  <a:pt x="36529" y="1683427"/>
                  <a:pt x="0" y="1548638"/>
                </a:cubicBezTo>
                <a:cubicBezTo>
                  <a:pt x="-36529" y="1413849"/>
                  <a:pt x="49554" y="1305070"/>
                  <a:pt x="0" y="1109472"/>
                </a:cubicBezTo>
                <a:cubicBezTo>
                  <a:pt x="-49554" y="913874"/>
                  <a:pt x="7299" y="842648"/>
                  <a:pt x="0" y="600964"/>
                </a:cubicBezTo>
                <a:cubicBezTo>
                  <a:pt x="-7299" y="359280"/>
                  <a:pt x="14050" y="183047"/>
                  <a:pt x="0" y="0"/>
                </a:cubicBezTo>
                <a:close/>
              </a:path>
              <a:path w="13411200" h="6934200" stroke="0" extrusionOk="0">
                <a:moveTo>
                  <a:pt x="0" y="0"/>
                </a:moveTo>
                <a:cubicBezTo>
                  <a:pt x="147541" y="-30231"/>
                  <a:pt x="330357" y="16303"/>
                  <a:pt x="448984" y="0"/>
                </a:cubicBezTo>
                <a:cubicBezTo>
                  <a:pt x="567611" y="-16303"/>
                  <a:pt x="553889" y="2606"/>
                  <a:pt x="629743" y="0"/>
                </a:cubicBezTo>
                <a:cubicBezTo>
                  <a:pt x="705597" y="-2606"/>
                  <a:pt x="1176582" y="32472"/>
                  <a:pt x="1481063" y="0"/>
                </a:cubicBezTo>
                <a:cubicBezTo>
                  <a:pt x="1785544" y="-32472"/>
                  <a:pt x="1796456" y="21953"/>
                  <a:pt x="1930047" y="0"/>
                </a:cubicBezTo>
                <a:cubicBezTo>
                  <a:pt x="2063638" y="-21953"/>
                  <a:pt x="2267745" y="14019"/>
                  <a:pt x="2379030" y="0"/>
                </a:cubicBezTo>
                <a:cubicBezTo>
                  <a:pt x="2490315" y="-14019"/>
                  <a:pt x="2933467" y="1922"/>
                  <a:pt x="3230350" y="0"/>
                </a:cubicBezTo>
                <a:cubicBezTo>
                  <a:pt x="3527233" y="-1922"/>
                  <a:pt x="3391365" y="24575"/>
                  <a:pt x="3545222" y="0"/>
                </a:cubicBezTo>
                <a:cubicBezTo>
                  <a:pt x="3699079" y="-24575"/>
                  <a:pt x="4209271" y="92617"/>
                  <a:pt x="4396541" y="0"/>
                </a:cubicBezTo>
                <a:cubicBezTo>
                  <a:pt x="4583811" y="-92617"/>
                  <a:pt x="5073196" y="23667"/>
                  <a:pt x="5247861" y="0"/>
                </a:cubicBezTo>
                <a:cubicBezTo>
                  <a:pt x="5422526" y="-23667"/>
                  <a:pt x="5638605" y="25504"/>
                  <a:pt x="5830957" y="0"/>
                </a:cubicBezTo>
                <a:cubicBezTo>
                  <a:pt x="6023309" y="-25504"/>
                  <a:pt x="6355204" y="13473"/>
                  <a:pt x="6682276" y="0"/>
                </a:cubicBezTo>
                <a:cubicBezTo>
                  <a:pt x="7009348" y="-13473"/>
                  <a:pt x="6920918" y="8481"/>
                  <a:pt x="7131260" y="0"/>
                </a:cubicBezTo>
                <a:cubicBezTo>
                  <a:pt x="7341602" y="-8481"/>
                  <a:pt x="7411672" y="24144"/>
                  <a:pt x="7580243" y="0"/>
                </a:cubicBezTo>
                <a:cubicBezTo>
                  <a:pt x="7748814" y="-24144"/>
                  <a:pt x="8132809" y="45223"/>
                  <a:pt x="8297451" y="0"/>
                </a:cubicBezTo>
                <a:cubicBezTo>
                  <a:pt x="8462093" y="-45223"/>
                  <a:pt x="8596720" y="33840"/>
                  <a:pt x="8746435" y="0"/>
                </a:cubicBezTo>
                <a:cubicBezTo>
                  <a:pt x="8896150" y="-33840"/>
                  <a:pt x="9326689" y="37175"/>
                  <a:pt x="9597754" y="0"/>
                </a:cubicBezTo>
                <a:cubicBezTo>
                  <a:pt x="9868819" y="-37175"/>
                  <a:pt x="10188081" y="21467"/>
                  <a:pt x="10449074" y="0"/>
                </a:cubicBezTo>
                <a:cubicBezTo>
                  <a:pt x="10710067" y="-21467"/>
                  <a:pt x="10913953" y="6355"/>
                  <a:pt x="11032170" y="0"/>
                </a:cubicBezTo>
                <a:cubicBezTo>
                  <a:pt x="11150387" y="-6355"/>
                  <a:pt x="11359000" y="47228"/>
                  <a:pt x="11481153" y="0"/>
                </a:cubicBezTo>
                <a:cubicBezTo>
                  <a:pt x="11603306" y="-47228"/>
                  <a:pt x="11606754" y="254"/>
                  <a:pt x="11661913" y="0"/>
                </a:cubicBezTo>
                <a:cubicBezTo>
                  <a:pt x="11717072" y="-254"/>
                  <a:pt x="11848455" y="17580"/>
                  <a:pt x="11976785" y="0"/>
                </a:cubicBezTo>
                <a:cubicBezTo>
                  <a:pt x="12105115" y="-17580"/>
                  <a:pt x="12199709" y="1473"/>
                  <a:pt x="12291656" y="0"/>
                </a:cubicBezTo>
                <a:cubicBezTo>
                  <a:pt x="12383603" y="-1473"/>
                  <a:pt x="12541297" y="23906"/>
                  <a:pt x="12740640" y="0"/>
                </a:cubicBezTo>
                <a:cubicBezTo>
                  <a:pt x="12939983" y="-23906"/>
                  <a:pt x="13099853" y="44118"/>
                  <a:pt x="13411200" y="0"/>
                </a:cubicBezTo>
                <a:cubicBezTo>
                  <a:pt x="13432760" y="259295"/>
                  <a:pt x="13408584" y="309039"/>
                  <a:pt x="13411200" y="577850"/>
                </a:cubicBezTo>
                <a:cubicBezTo>
                  <a:pt x="13413816" y="846661"/>
                  <a:pt x="13345914" y="1018679"/>
                  <a:pt x="13411200" y="1155700"/>
                </a:cubicBezTo>
                <a:cubicBezTo>
                  <a:pt x="13476486" y="1292721"/>
                  <a:pt x="13395249" y="1451403"/>
                  <a:pt x="13411200" y="1733550"/>
                </a:cubicBezTo>
                <a:cubicBezTo>
                  <a:pt x="13427151" y="2015697"/>
                  <a:pt x="13353584" y="2244279"/>
                  <a:pt x="13411200" y="2450084"/>
                </a:cubicBezTo>
                <a:cubicBezTo>
                  <a:pt x="13468816" y="2655889"/>
                  <a:pt x="13407890" y="2893575"/>
                  <a:pt x="13411200" y="3097276"/>
                </a:cubicBezTo>
                <a:cubicBezTo>
                  <a:pt x="13414510" y="3300977"/>
                  <a:pt x="13393338" y="3326376"/>
                  <a:pt x="13411200" y="3467100"/>
                </a:cubicBezTo>
                <a:cubicBezTo>
                  <a:pt x="13429062" y="3607824"/>
                  <a:pt x="13369090" y="3861142"/>
                  <a:pt x="13411200" y="3975608"/>
                </a:cubicBezTo>
                <a:cubicBezTo>
                  <a:pt x="13453310" y="4090074"/>
                  <a:pt x="13361343" y="4375636"/>
                  <a:pt x="13411200" y="4692142"/>
                </a:cubicBezTo>
                <a:cubicBezTo>
                  <a:pt x="13461057" y="5008648"/>
                  <a:pt x="13361420" y="5085869"/>
                  <a:pt x="13411200" y="5269992"/>
                </a:cubicBezTo>
                <a:cubicBezTo>
                  <a:pt x="13460980" y="5454115"/>
                  <a:pt x="13396775" y="5719294"/>
                  <a:pt x="13411200" y="5917184"/>
                </a:cubicBezTo>
                <a:cubicBezTo>
                  <a:pt x="13425625" y="6115074"/>
                  <a:pt x="13400304" y="6208868"/>
                  <a:pt x="13411200" y="6425692"/>
                </a:cubicBezTo>
                <a:cubicBezTo>
                  <a:pt x="13422096" y="6642516"/>
                  <a:pt x="13382175" y="6799509"/>
                  <a:pt x="13411200" y="6934200"/>
                </a:cubicBezTo>
                <a:cubicBezTo>
                  <a:pt x="13053641" y="6988027"/>
                  <a:pt x="12733049" y="6892409"/>
                  <a:pt x="12559880" y="6934200"/>
                </a:cubicBezTo>
                <a:cubicBezTo>
                  <a:pt x="12386711" y="6975991"/>
                  <a:pt x="12335302" y="6921420"/>
                  <a:pt x="12245009" y="6934200"/>
                </a:cubicBezTo>
                <a:cubicBezTo>
                  <a:pt x="12154716" y="6946980"/>
                  <a:pt x="12117277" y="6924102"/>
                  <a:pt x="12064249" y="6934200"/>
                </a:cubicBezTo>
                <a:cubicBezTo>
                  <a:pt x="12011221" y="6944298"/>
                  <a:pt x="11844598" y="6924375"/>
                  <a:pt x="11749377" y="6934200"/>
                </a:cubicBezTo>
                <a:cubicBezTo>
                  <a:pt x="11654156" y="6944025"/>
                  <a:pt x="11412694" y="6916702"/>
                  <a:pt x="11300394" y="6934200"/>
                </a:cubicBezTo>
                <a:cubicBezTo>
                  <a:pt x="11188094" y="6951698"/>
                  <a:pt x="10910627" y="6933274"/>
                  <a:pt x="10717298" y="6934200"/>
                </a:cubicBezTo>
                <a:cubicBezTo>
                  <a:pt x="10523969" y="6935126"/>
                  <a:pt x="10473479" y="6923765"/>
                  <a:pt x="10402426" y="6934200"/>
                </a:cubicBezTo>
                <a:cubicBezTo>
                  <a:pt x="10331373" y="6944635"/>
                  <a:pt x="9880301" y="6884054"/>
                  <a:pt x="9551107" y="6934200"/>
                </a:cubicBezTo>
                <a:cubicBezTo>
                  <a:pt x="9221913" y="6984346"/>
                  <a:pt x="9233732" y="6921803"/>
                  <a:pt x="8968011" y="6934200"/>
                </a:cubicBezTo>
                <a:cubicBezTo>
                  <a:pt x="8702290" y="6946597"/>
                  <a:pt x="8509305" y="6888304"/>
                  <a:pt x="8116691" y="6934200"/>
                </a:cubicBezTo>
                <a:cubicBezTo>
                  <a:pt x="7724077" y="6980096"/>
                  <a:pt x="7599377" y="6849807"/>
                  <a:pt x="7399484" y="6934200"/>
                </a:cubicBezTo>
                <a:cubicBezTo>
                  <a:pt x="7199591" y="7018593"/>
                  <a:pt x="7048844" y="6904797"/>
                  <a:pt x="6950500" y="6934200"/>
                </a:cubicBezTo>
                <a:cubicBezTo>
                  <a:pt x="6852156" y="6963603"/>
                  <a:pt x="6471067" y="6871212"/>
                  <a:pt x="6233293" y="6934200"/>
                </a:cubicBezTo>
                <a:cubicBezTo>
                  <a:pt x="5995519" y="6997188"/>
                  <a:pt x="6010697" y="6899838"/>
                  <a:pt x="5918421" y="6934200"/>
                </a:cubicBezTo>
                <a:cubicBezTo>
                  <a:pt x="5826145" y="6968562"/>
                  <a:pt x="5605674" y="6926936"/>
                  <a:pt x="5335325" y="6934200"/>
                </a:cubicBezTo>
                <a:cubicBezTo>
                  <a:pt x="5064976" y="6941464"/>
                  <a:pt x="5219166" y="6921021"/>
                  <a:pt x="5154566" y="6934200"/>
                </a:cubicBezTo>
                <a:cubicBezTo>
                  <a:pt x="5089966" y="6947379"/>
                  <a:pt x="4638094" y="6902811"/>
                  <a:pt x="4303246" y="6934200"/>
                </a:cubicBezTo>
                <a:cubicBezTo>
                  <a:pt x="3968398" y="6965589"/>
                  <a:pt x="3938976" y="6888041"/>
                  <a:pt x="3720150" y="6934200"/>
                </a:cubicBezTo>
                <a:cubicBezTo>
                  <a:pt x="3501324" y="6980359"/>
                  <a:pt x="3173736" y="6915716"/>
                  <a:pt x="2868831" y="6934200"/>
                </a:cubicBezTo>
                <a:cubicBezTo>
                  <a:pt x="2563926" y="6952684"/>
                  <a:pt x="2561472" y="6930885"/>
                  <a:pt x="2419847" y="6934200"/>
                </a:cubicBezTo>
                <a:cubicBezTo>
                  <a:pt x="2278222" y="6937515"/>
                  <a:pt x="2204913" y="6927550"/>
                  <a:pt x="2104975" y="6934200"/>
                </a:cubicBezTo>
                <a:cubicBezTo>
                  <a:pt x="2005037" y="6940850"/>
                  <a:pt x="1665040" y="6921485"/>
                  <a:pt x="1521880" y="6934200"/>
                </a:cubicBezTo>
                <a:cubicBezTo>
                  <a:pt x="1378720" y="6946915"/>
                  <a:pt x="1147812" y="6877380"/>
                  <a:pt x="804672" y="6934200"/>
                </a:cubicBezTo>
                <a:cubicBezTo>
                  <a:pt x="461532" y="6991020"/>
                  <a:pt x="213018" y="6907797"/>
                  <a:pt x="0" y="6934200"/>
                </a:cubicBezTo>
                <a:cubicBezTo>
                  <a:pt x="-50864" y="6765772"/>
                  <a:pt x="25773" y="6502453"/>
                  <a:pt x="0" y="6287008"/>
                </a:cubicBezTo>
                <a:cubicBezTo>
                  <a:pt x="-25773" y="6071563"/>
                  <a:pt x="36738" y="5942984"/>
                  <a:pt x="0" y="5778500"/>
                </a:cubicBezTo>
                <a:cubicBezTo>
                  <a:pt x="-36738" y="5614016"/>
                  <a:pt x="18445" y="5417197"/>
                  <a:pt x="0" y="5269992"/>
                </a:cubicBezTo>
                <a:cubicBezTo>
                  <a:pt x="-18445" y="5122787"/>
                  <a:pt x="11169" y="4967714"/>
                  <a:pt x="0" y="4761484"/>
                </a:cubicBezTo>
                <a:cubicBezTo>
                  <a:pt x="-11169" y="4555254"/>
                  <a:pt x="41866" y="4362751"/>
                  <a:pt x="0" y="4252976"/>
                </a:cubicBezTo>
                <a:cubicBezTo>
                  <a:pt x="-41866" y="4143201"/>
                  <a:pt x="9244" y="3785912"/>
                  <a:pt x="0" y="3605784"/>
                </a:cubicBezTo>
                <a:cubicBezTo>
                  <a:pt x="-9244" y="3425656"/>
                  <a:pt x="4088" y="3234617"/>
                  <a:pt x="0" y="3027934"/>
                </a:cubicBezTo>
                <a:cubicBezTo>
                  <a:pt x="-4088" y="2821251"/>
                  <a:pt x="28108" y="2762873"/>
                  <a:pt x="0" y="2658110"/>
                </a:cubicBezTo>
                <a:cubicBezTo>
                  <a:pt x="-28108" y="2553347"/>
                  <a:pt x="13329" y="2275860"/>
                  <a:pt x="0" y="2149602"/>
                </a:cubicBezTo>
                <a:cubicBezTo>
                  <a:pt x="-13329" y="2023344"/>
                  <a:pt x="36311" y="1642782"/>
                  <a:pt x="0" y="1502410"/>
                </a:cubicBezTo>
                <a:cubicBezTo>
                  <a:pt x="-36311" y="1362038"/>
                  <a:pt x="24151" y="1157624"/>
                  <a:pt x="0" y="1063244"/>
                </a:cubicBezTo>
                <a:cubicBezTo>
                  <a:pt x="-24151" y="968864"/>
                  <a:pt x="86839" y="27532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016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EFBEC6-8FFE-4F72-8D77-F0D79A2BD080}"/>
              </a:ext>
            </a:extLst>
          </p:cNvPr>
          <p:cNvCxnSpPr>
            <a:cxnSpLocks/>
          </p:cNvCxnSpPr>
          <p:nvPr/>
        </p:nvCxnSpPr>
        <p:spPr>
          <a:xfrm>
            <a:off x="6934200" y="5600700"/>
            <a:ext cx="4267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2375E6-3332-E7F3-8D10-A334D69FCCDC}"/>
              </a:ext>
            </a:extLst>
          </p:cNvPr>
          <p:cNvSpPr txBox="1"/>
          <p:nvPr/>
        </p:nvSpPr>
        <p:spPr>
          <a:xfrm>
            <a:off x="5715000" y="581043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 5: Advanced Dynamic Analysis</a:t>
            </a:r>
            <a:endParaRPr kumimoji="0" lang="en-AE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60D0-24A2-5285-10F0-DAA6393A9B7E}"/>
              </a:ext>
            </a:extLst>
          </p:cNvPr>
          <p:cNvSpPr txBox="1"/>
          <p:nvPr/>
        </p:nvSpPr>
        <p:spPr>
          <a:xfrm>
            <a:off x="4724400" y="4413772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Malware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589495"/>
            <a:ext cx="9334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The two computers are connected, one runs debugger, the other runs the malware.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Requires two computers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Breakpoints stop the whole system, (not just the program).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Kernel mode debugging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(old way)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05BE8-3CE4-7BC4-1BF6-06F1706F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429" y="2915479"/>
            <a:ext cx="6105871" cy="60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40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996393"/>
            <a:ext cx="784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LiveKD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tool No other computer is required.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This tool has some limitations.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On windows 7, you can enter debugging mode (kernel) when you press f8 during startup.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-1219200" y="1174338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Kernel-mode debugging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(new way)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1419B-381C-EC35-1D65-58B1F59E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037" y="765769"/>
            <a:ext cx="7369327" cy="87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25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Start malware with the debugger: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The debugger will stop the program after its entry point.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Attach a debugger to a program that is already running: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Stop all the threads of the program and load it into the debugger. This is useful when you’re a debugging a process that is affected by malware.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How to debug using a debugger </a:t>
            </a: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  <a:sym typeface="Wingdings" panose="05000000000000000000" pitchFamily="2" charset="2"/>
              </a:rPr>
              <a:t>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  <a:sym typeface="Wingdings" panose="05000000000000000000" pitchFamily="2" charset="2"/>
              </a:rPr>
              <a:t>Two ways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1998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This code encrypts the string with XOR.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Single stepping is to stop after each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Instruction.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F064C-8130-542A-0E26-F4D7F0B1E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21"/>
          <a:stretch/>
        </p:blipFill>
        <p:spPr>
          <a:xfrm>
            <a:off x="11449269" y="2640248"/>
            <a:ext cx="6523767" cy="3223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D6246-F8E4-49A2-5C71-32DE15500A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25"/>
          <a:stretch/>
        </p:blipFill>
        <p:spPr>
          <a:xfrm>
            <a:off x="996043" y="6479131"/>
            <a:ext cx="12080686" cy="26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51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Stepping over is to finish the subroutine (function) as a single instruction, no pauses until the subroutine is finished.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Stepping into is to stop at each instruction of the subroutine.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Step-over VS Step-into</a:t>
            </a:r>
          </a:p>
        </p:txBody>
      </p:sp>
    </p:spTree>
    <p:extLst>
      <p:ext uri="{BB962C8B-B14F-4D97-AF65-F5344CB8AC3E}">
        <p14:creationId xmlns:p14="http://schemas.microsoft.com/office/powerpoint/2010/main" val="9605970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827093" y="1964990"/>
            <a:ext cx="842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We can’t tell what this program does. Set a breakpoint at the call and see what’s in </a:t>
            </a: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eax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2" y="548023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Breakpoint usage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AA697-00F0-657C-96B1-2D3F73199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31"/>
          <a:stretch/>
        </p:blipFill>
        <p:spPr>
          <a:xfrm>
            <a:off x="9612498" y="1964990"/>
            <a:ext cx="8310197" cy="1697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1E5DC-BFC4-34B3-BFEB-A8DD9DDDE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498" y="4004219"/>
            <a:ext cx="7924800" cy="6119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B692A4-01E9-2175-4924-64660E82F3A0}"/>
              </a:ext>
            </a:extLst>
          </p:cNvPr>
          <p:cNvSpPr txBox="1"/>
          <p:nvPr/>
        </p:nvSpPr>
        <p:spPr>
          <a:xfrm>
            <a:off x="723898" y="4200167"/>
            <a:ext cx="8420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This program encrypts data before sending it, pause the program before it encrypts the data, and see what data it’s encrypting.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27034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06928" y="2729949"/>
            <a:ext cx="168238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Software execution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default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Overwrites the first byte of instruction with 0xcc (int 3 opcode) to raise exception to give control to the debugger.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Types of Breakpoints</a:t>
            </a:r>
          </a:p>
        </p:txBody>
      </p:sp>
    </p:spTree>
    <p:extLst>
      <p:ext uri="{BB962C8B-B14F-4D97-AF65-F5344CB8AC3E}">
        <p14:creationId xmlns:p14="http://schemas.microsoft.com/office/powerpoint/2010/main" val="29761215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725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Sometimes anti-debugging malware checks this opcode (0xCC) in the memory and modifies it, and the breakpoint fails.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Sometimes other code reads memory containing the breakpoint, and it will read 0xCC instead of original byte.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Code that verifies integrity will notice the discrepancy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Anti-debugging</a:t>
            </a:r>
          </a:p>
        </p:txBody>
      </p:sp>
    </p:spTree>
    <p:extLst>
      <p:ext uri="{BB962C8B-B14F-4D97-AF65-F5344CB8AC3E}">
        <p14:creationId xmlns:p14="http://schemas.microsoft.com/office/powerpoint/2010/main" val="35633093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295400" y="3670762"/>
            <a:ext cx="166293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Instead of opcode 0xCC, the DR (debug register)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This causes a breakpoint prior to any mov instruction that would change the contents of debug register.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Does not detect other instruction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s, however.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Hardware execution breakpoints</a:t>
            </a:r>
          </a:p>
        </p:txBody>
      </p:sp>
    </p:spTree>
    <p:extLst>
      <p:ext uri="{BB962C8B-B14F-4D97-AF65-F5344CB8AC3E}">
        <p14:creationId xmlns:p14="http://schemas.microsoft.com/office/powerpoint/2010/main" val="27132837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Same as software breakpoints but breaks when a condition is true.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takes much longer than ordinary instructions.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Sometimes so much that it never finishes.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For example: breakpoint on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GetProcAddress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function.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Conditional breakpoints</a:t>
            </a:r>
          </a:p>
        </p:txBody>
      </p:sp>
    </p:spTree>
    <p:extLst>
      <p:ext uri="{BB962C8B-B14F-4D97-AF65-F5344CB8AC3E}">
        <p14:creationId xmlns:p14="http://schemas.microsoft.com/office/powerpoint/2010/main" val="5129289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Dynamic analysis: Running malware in safe environment to study the behavior of the malware and how it 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Real machines: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	- No internet connection, some parts of the malware won’t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	- Difficult to remove malware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 resetting machine is required.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+ Some malware detects VMs, so it’ll run its native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behaviour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VMs: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Sometimes it’s detected by malware, thus it won’t 100%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+ Most common method, easy to setup and reset.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Previous session wrap-up</a:t>
            </a:r>
          </a:p>
        </p:txBody>
      </p:sp>
    </p:spTree>
    <p:extLst>
      <p:ext uri="{BB962C8B-B14F-4D97-AF65-F5344CB8AC3E}">
        <p14:creationId xmlns:p14="http://schemas.microsoft.com/office/powerpoint/2010/main" val="40106854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Used by debuggers to gain control of a running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Generated by breakpoints.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Also caused by invalid memory access.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Other exceptions, such as division by 0,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19237163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Examples of common exceptions: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int 3 (opcode 0xCC, for software breakpoint.)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Single-stepping: execute an instruction, generate exception.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Memory-access violation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Violation of other privilege rules: </a:t>
            </a:r>
          </a:p>
          <a:p>
            <a:pPr lvl="4"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For example, executing a kernel-mode instruction while the code is in user-mode.</a:t>
            </a:r>
          </a:p>
          <a:p>
            <a:pPr lvl="4"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Common Exceptions</a:t>
            </a:r>
          </a:p>
        </p:txBody>
      </p:sp>
    </p:spTree>
    <p:extLst>
      <p:ext uri="{BB962C8B-B14F-4D97-AF65-F5344CB8AC3E}">
        <p14:creationId xmlns:p14="http://schemas.microsoft.com/office/powerpoint/2010/main" val="37756005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While debugging, we change the current memory of the debugged code, by changing value of the instruction pointer, or the code itself.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You can skip a function by setting a breakpoint at the call, then changing the instruction pointer to the instruction after that function. (which isn’t always safe for the program execution)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Other debugging activities</a:t>
            </a:r>
          </a:p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(skipping a function)</a:t>
            </a:r>
          </a:p>
        </p:txBody>
      </p:sp>
    </p:spTree>
    <p:extLst>
      <p:ext uri="{BB962C8B-B14F-4D97-AF65-F5344CB8AC3E}">
        <p14:creationId xmlns:p14="http://schemas.microsoft.com/office/powerpoint/2010/main" val="35872793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You can run a function directly, without waiting for the main code to use it.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You have to set the parameters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This will destroy the program’s attack.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The program won’t run properly when the function completes.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Other debugging activities</a:t>
            </a:r>
          </a:p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(Testing a function)</a:t>
            </a:r>
          </a:p>
        </p:txBody>
      </p:sp>
    </p:spTree>
    <p:extLst>
      <p:ext uri="{BB962C8B-B14F-4D97-AF65-F5344CB8AC3E}">
        <p14:creationId xmlns:p14="http://schemas.microsoft.com/office/powerpoint/2010/main" val="196723617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467A1-D83B-1CEE-F517-46BFE281EF0E}"/>
              </a:ext>
            </a:extLst>
          </p:cNvPr>
          <p:cNvSpPr txBox="1"/>
          <p:nvPr/>
        </p:nvSpPr>
        <p:spPr>
          <a:xfrm>
            <a:off x="2410523" y="4353890"/>
            <a:ext cx="13466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solidFill>
                  <a:srgbClr val="FFFF00"/>
                </a:solidFill>
                <a:ea typeface="Minecraft" panose="02000603000000000000" pitchFamily="50" charset="0"/>
              </a:rPr>
              <a:t>OllyDbg</a:t>
            </a:r>
            <a:endParaRPr lang="en-US" sz="9600" dirty="0">
              <a:solidFill>
                <a:srgbClr val="FFFF00"/>
              </a:solidFill>
              <a:ea typeface="Minecraft" panose="02000603000000000000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C6912-0DF5-CFC1-B2DF-1C54037EE275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Loading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A05D1-A58C-7504-6770-F973EE202769}"/>
              </a:ext>
            </a:extLst>
          </p:cNvPr>
          <p:cNvSpPr txBox="1"/>
          <p:nvPr/>
        </p:nvSpPr>
        <p:spPr>
          <a:xfrm>
            <a:off x="1028700" y="3223095"/>
            <a:ext cx="166293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You can load EXEs or DLLs into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If the malware is already dunning, you can attach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to it.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In case of opening the malware with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, it’ll stop at the entry point (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WinMain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, the main function if found), otherwise, it’ll break at the entry point defined in PE header.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In the case of attaching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to a process, it’ll stop all the threads of the process.</a:t>
            </a:r>
          </a:p>
        </p:txBody>
      </p:sp>
    </p:spTree>
    <p:extLst>
      <p:ext uri="{BB962C8B-B14F-4D97-AF65-F5344CB8AC3E}">
        <p14:creationId xmlns:p14="http://schemas.microsoft.com/office/powerpoint/2010/main" val="163409676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13622-3D45-7FD2-ED81-9D72B9015506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rgbClr val="FFFF00"/>
                </a:solidFill>
                <a:ea typeface="Minecraft" panose="02000603000000000000" pitchFamily="50" charset="0"/>
              </a:rPr>
              <a:t>OllyDbg</a:t>
            </a:r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 Interface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4B788-2096-32B7-DA19-D2805EBBA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858" y="1976169"/>
            <a:ext cx="15319849" cy="76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841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85C41-E78D-FD46-FEB6-EC6D7837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371246F-F1BC-3F16-E615-F50447C25B33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C0F49F-D0FB-0CF1-E326-560541B3FAD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C7E23CC-4675-4EB3-3A6C-42B783547908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8E61BB-5337-5769-4F04-2F44F1E0E8C8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71150-BB1D-D740-3D66-A7D2E3A9ABB0}"/>
              </a:ext>
            </a:extLst>
          </p:cNvPr>
          <p:cNvSpPr txBox="1"/>
          <p:nvPr/>
        </p:nvSpPr>
        <p:spPr>
          <a:xfrm>
            <a:off x="-2223030" y="687415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Memory dump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A77A4-657C-1914-33E2-E2F686C76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232" y="341165"/>
            <a:ext cx="8820150" cy="9498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B86E0A-88D5-5C6F-5786-193770D35A03}"/>
              </a:ext>
            </a:extLst>
          </p:cNvPr>
          <p:cNvSpPr txBox="1"/>
          <p:nvPr/>
        </p:nvSpPr>
        <p:spPr>
          <a:xfrm>
            <a:off x="714930" y="3314700"/>
            <a:ext cx="16629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can see which DLLs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identified, double click 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ow to see its memory.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You can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also show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instructions in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disassembler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96168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1892-BCF1-2AA0-D8CA-525F34F7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8FB4678-7CB7-1257-5EA6-C4C52AAA256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A7C8495-70D2-D929-EE77-1CBB736CFCC2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12CC7E-FECF-2365-996E-54BBBC6D6AB0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757EF7-B630-80F1-E836-79983717956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FE665-58D8-34DA-5EA4-5327093C4089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Rebasing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93CE7-48EA-BE7D-04BA-CA0039A7E9AB}"/>
              </a:ext>
            </a:extLst>
          </p:cNvPr>
          <p:cNvSpPr txBox="1"/>
          <p:nvPr/>
        </p:nvSpPr>
        <p:spPr>
          <a:xfrm>
            <a:off x="1010896" y="3045215"/>
            <a:ext cx="1592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Rebasing is when a module isn’t loaded at its preferred base address.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PEs have a preferred base address. Usually, the files are loaded at that address, which often equals 0x00400000.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DLLs are commonly relocated, because a single EXE can import many DLLs. The list of DLLs locations are in the .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reloc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section of the PE header.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57143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2D6C6-548E-69D2-ED0D-05497EE6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1EEF301-C944-A1A8-3678-39AB17D158BC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8A5B41B-0CEC-B12F-D22A-78CC313A00EB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5037EC8-83E6-8C58-822D-8A25290394D6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E0B251C-4319-8855-B69E-0F4FF3E9D7B2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56064-C62E-A30F-ADFA-A11D34FB37A6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Absolute vs Relative Address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F7B0A-A425-6406-B38E-72A09D3B4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66" y="2069016"/>
            <a:ext cx="7950639" cy="2165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F6F45-B63E-4E6A-7CF5-4B59B44699AC}"/>
              </a:ext>
            </a:extLst>
          </p:cNvPr>
          <p:cNvSpPr txBox="1"/>
          <p:nvPr/>
        </p:nvSpPr>
        <p:spPr>
          <a:xfrm>
            <a:off x="636085" y="4668024"/>
            <a:ext cx="149087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The first 3 instructions will run fine, since they use a relative address.  [ebp+var_8]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The last instruction won’t always work, as it uses an absolute address to access the exact memory location.</a:t>
            </a:r>
          </a:p>
        </p:txBody>
      </p:sp>
    </p:spTree>
    <p:extLst>
      <p:ext uri="{BB962C8B-B14F-4D97-AF65-F5344CB8AC3E}">
        <p14:creationId xmlns:p14="http://schemas.microsoft.com/office/powerpoint/2010/main" val="12997874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noProof="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Why dynamic analysis?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	You don’t have to deal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		- obfuscation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		- packing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		- advanced techniques.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Important tools: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ProcMon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    		- Process explorer     	- Process hacker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      -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RegShot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   -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INetSim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   	-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WireShark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Previous session wrap-up</a:t>
            </a:r>
          </a:p>
        </p:txBody>
      </p:sp>
    </p:spTree>
    <p:extLst>
      <p:ext uri="{BB962C8B-B14F-4D97-AF65-F5344CB8AC3E}">
        <p14:creationId xmlns:p14="http://schemas.microsoft.com/office/powerpoint/2010/main" val="34834233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AD9D7-8AD7-2211-6DBC-6A38CA5CA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061D562-27E6-CD74-613B-A86446176146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976FAE-1BB3-0B59-DBCD-D38EA4FBC79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2B639F-2363-187B-9D62-9294609C69D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4D0F3F4-0B79-86A0-2529-FECC085905FA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83ED-183B-BF61-8E55-B6F194C46A45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Executing malware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FF8BD-B073-F3FF-250C-899322C9E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17" y="2091724"/>
            <a:ext cx="15370686" cy="72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9847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7FB26-5D27-A0C2-B733-BB2FE82048EE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Notes on executing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EB9F-FB40-543C-9180-C0A7034091F1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Setting breakpoints is much better than just Run and 	Pause.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You can execute till return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Execute till User Code  Will execute till it hits the 	compiled malware code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Single-stepping: step-into or step-over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Sometimes step-over will miss important functions, so 	the code will run forever.</a:t>
            </a:r>
          </a:p>
        </p:txBody>
      </p:sp>
    </p:spTree>
    <p:extLst>
      <p:ext uri="{BB962C8B-B14F-4D97-AF65-F5344CB8AC3E}">
        <p14:creationId xmlns:p14="http://schemas.microsoft.com/office/powerpoint/2010/main" val="395134799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16912-ABD6-36FC-23C6-BE8B7921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D5AE1F4-BBC7-E5C9-2D3B-7F0FF3360A78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61CF6E-9B35-5C05-7CBC-3C4728811DD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CAC491-5A18-73D7-9232-C743A68D737B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2CACD17-EF9A-681F-4668-5013522D318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A1FDB-B63A-5555-7828-06CA654E1378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Breakpoints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073B9-9560-A151-D70B-35937AAA8568}"/>
              </a:ext>
            </a:extLst>
          </p:cNvPr>
          <p:cNvSpPr txBox="1"/>
          <p:nvPr/>
        </p:nvSpPr>
        <p:spPr>
          <a:xfrm>
            <a:off x="1847849" y="4353890"/>
            <a:ext cx="14592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We’ve already explained breakpoints and their types, you can refer to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  <a:hlinkClick r:id="rId5"/>
              </a:rPr>
              <a:t>this pdf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to have a detailed explanation on how to set each type.</a:t>
            </a:r>
          </a:p>
        </p:txBody>
      </p:sp>
    </p:spTree>
    <p:extLst>
      <p:ext uri="{BB962C8B-B14F-4D97-AF65-F5344CB8AC3E}">
        <p14:creationId xmlns:p14="http://schemas.microsoft.com/office/powerpoint/2010/main" val="412720771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F00E9-097D-A7F0-5D32-838A33FF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82EE147-52ED-E7BA-0929-1CB7B80C3A0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919A33-6821-156C-45D7-A9CE931A1B2E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A573E1-495E-FFD0-2035-FC5CF7E6CE19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25DF21-B122-35B7-F6A1-C6FB7230190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41376-6183-5123-EAC4-ADF89D9B5913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Loading DLLs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F8BA7-E0BF-7053-BB7E-2428EB2F0F68}"/>
              </a:ext>
            </a:extLst>
          </p:cNvPr>
          <p:cNvSpPr txBox="1"/>
          <p:nvPr/>
        </p:nvSpPr>
        <p:spPr>
          <a:xfrm>
            <a:off x="969593" y="3923192"/>
            <a:ext cx="14814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DLLs aren’t executed directly or alone.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OllyDbg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uses a dummy loaddll.exe to load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breaks at the DLL entry point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DLLMain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once DLL is loaded.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706174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3936C-D1DF-CA57-0D4A-5BEAD0D1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BC9B26-B548-E8E0-A762-4069A3D4205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2F7CE9-0C9E-5498-25B9-BF614F5AFB11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3215749-0DC0-6243-D0DF-6F747D69CD98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340D41-C15B-682B-CF75-6B91AA1741CD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1B612-4F07-0985-2E67-0776DBEA6E84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Tracing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67797-0103-01AC-9571-5E19FDED0B05}"/>
              </a:ext>
            </a:extLst>
          </p:cNvPr>
          <p:cNvSpPr txBox="1"/>
          <p:nvPr/>
        </p:nvSpPr>
        <p:spPr>
          <a:xfrm>
            <a:off x="1589976" y="3238500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Tracing is recording detailed execution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Standard back trace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Call stack trace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Run trace</a:t>
            </a:r>
          </a:p>
        </p:txBody>
      </p:sp>
    </p:spTree>
    <p:extLst>
      <p:ext uri="{BB962C8B-B14F-4D97-AF65-F5344CB8AC3E}">
        <p14:creationId xmlns:p14="http://schemas.microsoft.com/office/powerpoint/2010/main" val="98881924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0419A-5D64-6260-61B4-D4F403BA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1349C4-0E8D-1F99-D9B9-B193BFDD5455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CA7876-0BA1-0FC1-937F-3ACECDEC0FF3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0F9C48-28B6-5085-D2AA-AE086C4E2DC3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95D395C-9575-25D4-E41D-03633E147CC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E2CD4-A6BB-B40A-8221-12EA46560D6F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Standard back trace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CD93A-075A-75B6-95A4-582F2AEEC7CD}"/>
              </a:ext>
            </a:extLst>
          </p:cNvPr>
          <p:cNvSpPr txBox="1"/>
          <p:nvPr/>
        </p:nvSpPr>
        <p:spPr>
          <a:xfrm>
            <a:off x="1028700" y="3223095"/>
            <a:ext cx="14287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You move through the disassembler with the Step Into and Step Over buttons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OllyDbg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is recording your movement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Use minus key on keyboard to see previous instructions, But you won't see previous register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– If you used Step Over, you cannot go back and decide to step into</a:t>
            </a:r>
          </a:p>
        </p:txBody>
      </p:sp>
    </p:spTree>
    <p:extLst>
      <p:ext uri="{BB962C8B-B14F-4D97-AF65-F5344CB8AC3E}">
        <p14:creationId xmlns:p14="http://schemas.microsoft.com/office/powerpoint/2010/main" val="250116236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93C8A-24A5-8225-F1CD-001BE87D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87AC109-5FFD-36C8-AB4A-325EF53DD4B8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9040F53-EA78-ABC8-0D34-17D300BF806B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402CE5-04CC-DDC1-78D1-3D2DE963FF2F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F1BE91-5606-E791-F8CE-ECFA8B3AA1F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06929-571A-EBAE-551E-DA89CC8725A8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Call Stack Trace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78A40-DC0C-222D-4518-9C9125BE2A26}"/>
              </a:ext>
            </a:extLst>
          </p:cNvPr>
          <p:cNvSpPr txBox="1"/>
          <p:nvPr/>
        </p:nvSpPr>
        <p:spPr>
          <a:xfrm>
            <a:off x="742736" y="3562036"/>
            <a:ext cx="10020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Views execution path to a given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Displays the sequence of calls to reach your current location, which is the stack of calls (hence the name).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062A67-9DE2-323A-DFD8-018A9F2AB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518" y="3073063"/>
            <a:ext cx="6908090" cy="47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4CDBE8-110A-D87D-CEB3-C9AF9AED6A6B}"/>
                  </a:ext>
                </a:extLst>
              </p14:cNvPr>
              <p14:cNvContentPartPr/>
              <p14:nvPr/>
            </p14:nvContentPartPr>
            <p14:xfrm>
              <a:off x="10595435" y="3997927"/>
              <a:ext cx="37440" cy="365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4CDBE8-110A-D87D-CEB3-C9AF9AED6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6435" y="3989287"/>
                <a:ext cx="55080" cy="36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2ED47BE-ABBE-4D93-D079-CFB30339C1A6}"/>
                  </a:ext>
                </a:extLst>
              </p14:cNvPr>
              <p14:cNvContentPartPr/>
              <p14:nvPr/>
            </p14:nvContentPartPr>
            <p14:xfrm>
              <a:off x="10414715" y="4089367"/>
              <a:ext cx="73800" cy="35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2ED47BE-ABBE-4D93-D079-CFB30339C1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6075" y="4080727"/>
                <a:ext cx="91440" cy="35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EDFB5D-F75A-31D2-611D-5E25CF5B5635}"/>
                  </a:ext>
                </a:extLst>
              </p14:cNvPr>
              <p14:cNvContentPartPr/>
              <p14:nvPr/>
            </p14:nvContentPartPr>
            <p14:xfrm>
              <a:off x="10201235" y="3430207"/>
              <a:ext cx="746280" cy="1339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EDFB5D-F75A-31D2-611D-5E25CF5B56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92235" y="3421567"/>
                <a:ext cx="763920" cy="13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60603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CC697-5BDE-6F17-FF6C-F7DD1559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477176-0221-FBDE-607A-CDBF86025E59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560870-2AE1-AC2E-2DBF-A89DD5760FD1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0BCAC4C-D9BE-CD59-5E21-98A1C785BD2A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C6E928A-29D3-0303-5D40-D5DD38B3BB8E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B942F-3CFE-4A04-ABE8-ABC67666C2CA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Run Trace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7790F-A03C-ABD2-7C86-3F54D103D52A}"/>
              </a:ext>
            </a:extLst>
          </p:cNvPr>
          <p:cNvSpPr txBox="1"/>
          <p:nvPr/>
        </p:nvSpPr>
        <p:spPr>
          <a:xfrm>
            <a:off x="1555294" y="3729306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Code runs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,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saves every executed instruction and all changes to Registers and flags.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You can go back and forth, if you go back, you could see the previous values of registers.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18049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21756-18DD-E477-D68D-BC0510B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980E4B-C16D-D316-003B-AC0B6C7F675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78C500-0842-5832-CFB2-6A6BD63885F9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415D43-9191-5ECA-AEBB-62F39C3F6D78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7C1525E-A555-D4FB-7BC4-F07B7C01CA5E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D03E5-217B-536A-4873-695AF97019DE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Handling exceptions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3510A-8970-78FC-91FC-D98E37A5AD47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When an exception occurs,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OllyDbg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will stop, and you have to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Step into exception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	- Step over exception (most common and practical)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Run exception handler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955689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AC8B3-4083-2551-91A8-FED49C1B0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F012853-D4CE-B8A2-8D97-1B981D06DEA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7A271E-CCA3-A642-DEF4-11A8FD696ACE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5CD80FC-11D8-BB21-8573-E5577C8F512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7F3016-499F-A1B2-3CB2-31781A904BDD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69B69-F309-A403-EFB9-DC4BD876EAF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F0597-BAB4-B1E7-5CDF-7AAF942ECE6E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 good way to skip some instructions in the binary.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You edit the instructions, change them to 0x90, which is NOP instruction (No-Operation)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This will skip instructions or force a branch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49333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6B521-97C6-48A7-2A62-FBEC5F575C6E}"/>
              </a:ext>
            </a:extLst>
          </p:cNvPr>
          <p:cNvSpPr txBox="1"/>
          <p:nvPr/>
        </p:nvSpPr>
        <p:spPr>
          <a:xfrm>
            <a:off x="1028700" y="3223095"/>
            <a:ext cx="16629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>
                <a:solidFill>
                  <a:prstClr val="white"/>
                </a:solidFill>
                <a:latin typeface="Lucida Console" panose="020B0609040504020204" pitchFamily="49" charset="0"/>
              </a:rPr>
              <a:t>Dynamic analysis activities: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Monitoring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Tracking DLLs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Detecting malicious documents.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Registry before &amp; after.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Simulating a network and inspecting traffic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D2EF9-C5E8-7876-AA24-B4069B48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6608CB-F2C2-CB0F-4E41-67CBC0495DD9}"/>
              </a:ext>
            </a:extLst>
          </p:cNvPr>
          <p:cNvSpPr/>
          <p:nvPr/>
        </p:nvSpPr>
        <p:spPr>
          <a:xfrm>
            <a:off x="9161929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7516108-EEBB-F1D1-5203-ABE4C07BF5D8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6B44799-5793-09BB-E0A8-DE1CE55AAE07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3A0501-3C57-1ABE-ED22-29142756DC0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A4C09-B3E5-43C3-472B-A1531564DA73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Drivers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C7FE9-E0DB-3BFC-F2FA-81484C6A7DCF}"/>
              </a:ext>
            </a:extLst>
          </p:cNvPr>
          <p:cNvSpPr txBox="1"/>
          <p:nvPr/>
        </p:nvSpPr>
        <p:spPr>
          <a:xfrm>
            <a:off x="1028700" y="3223095"/>
            <a:ext cx="14287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Drivers to hardware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are like DLLs to EXEs. They make hardware communicate with the kernel indirectly.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Example: USB Flash Drive. When it’s plugged in, a device object is created.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Application  OS  Device Driver  hardware.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Multiple devices can use the same Driver (just like multiple EXEs can use the same DLL.)</a:t>
            </a:r>
          </a:p>
        </p:txBody>
      </p:sp>
    </p:spTree>
    <p:extLst>
      <p:ext uri="{BB962C8B-B14F-4D97-AF65-F5344CB8AC3E}">
        <p14:creationId xmlns:p14="http://schemas.microsoft.com/office/powerpoint/2010/main" val="286590494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F1E6B-2DB3-A405-33AC-6D46DB28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3C549EB-1F4E-4443-7DEC-81B361F64194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176C5A-DA43-7BED-0EC1-1923A45088B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12ECF1-3D6B-5D96-DC9B-4F59DF6F8B53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DA05AD-EB69-795B-9846-97E12361E01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85CE4-6776-6C14-F400-2FC430CDDFC0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Loading drivers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EE3EB-B994-5F42-FE5F-0F4B45621A4A}"/>
              </a:ext>
            </a:extLst>
          </p:cNvPr>
          <p:cNvSpPr txBox="1"/>
          <p:nvPr/>
        </p:nvSpPr>
        <p:spPr>
          <a:xfrm>
            <a:off x="1028700" y="3223095"/>
            <a:ext cx="14287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Drivers are loaded in the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DriverEntry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procedure is called (like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DLLMain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Callback objects and functions can be used by OS (like DLL Exports)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Difference is that DLLs Exports are for user-mode programs, while Driver Callback functions will be a part of kernel-mode programs which interact with the kernel.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59271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E1663-6269-2E99-09FB-1563C9F4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7D50ADC-A98A-BC07-59DA-C61BCCA6ECEE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9CAAEE-B9AF-5544-A78C-8FD12CE03A37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0AF80F-574A-99DA-1876-581E914BD7E7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890A08D-81C6-6328-4362-2D02214DB23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1D198-0E4C-1482-427C-EBE34C1D950A}"/>
              </a:ext>
            </a:extLst>
          </p:cNvPr>
          <p:cNvSpPr txBox="1"/>
          <p:nvPr/>
        </p:nvSpPr>
        <p:spPr>
          <a:xfrm>
            <a:off x="1981200" y="88603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Kernel and user-mode calls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E998F3-0234-309D-8741-4D106B72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37" y="1982483"/>
            <a:ext cx="10210800" cy="79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8DC87-E8D9-E019-F8AA-E02757B8A4D3}"/>
              </a:ext>
            </a:extLst>
          </p:cNvPr>
          <p:cNvSpPr txBox="1"/>
          <p:nvPr/>
        </p:nvSpPr>
        <p:spPr>
          <a:xfrm>
            <a:off x="552618" y="2211398"/>
            <a:ext cx="67548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You can see how the program is using a malicious driver, even if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it doesn’t include malicious DLL.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Ntoskrnl.exe has core OS functions, so malware will often import functions from one it so it can manipulate the kernel.</a:t>
            </a:r>
          </a:p>
        </p:txBody>
      </p:sp>
    </p:spTree>
    <p:extLst>
      <p:ext uri="{BB962C8B-B14F-4D97-AF65-F5344CB8AC3E}">
        <p14:creationId xmlns:p14="http://schemas.microsoft.com/office/powerpoint/2010/main" val="283109901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2A90C-3F73-CED8-E149-83BCB205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1E39BB-D09E-42E6-1A67-6B3C3BA71FC8}"/>
              </a:ext>
            </a:extLst>
          </p:cNvPr>
          <p:cNvSpPr/>
          <p:nvPr/>
        </p:nvSpPr>
        <p:spPr>
          <a:xfrm flipV="1">
            <a:off x="-457200" y="-288290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AE860C4-43D0-2386-CF71-ED4822345D82}"/>
              </a:ext>
            </a:extLst>
          </p:cNvPr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9E0CE8-0173-30D0-6320-93C9AA42138C}"/>
              </a:ext>
            </a:extLst>
          </p:cNvPr>
          <p:cNvSpPr/>
          <p:nvPr/>
        </p:nvSpPr>
        <p:spPr>
          <a:xfrm>
            <a:off x="270206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853309-B0BB-1E8C-E47F-9DCB4BC8CC30}"/>
              </a:ext>
            </a:extLst>
          </p:cNvPr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D7FF1-223C-E77A-0F6D-672B07F40F43}"/>
              </a:ext>
            </a:extLst>
          </p:cNvPr>
          <p:cNvSpPr/>
          <p:nvPr/>
        </p:nvSpPr>
        <p:spPr>
          <a:xfrm>
            <a:off x="2438400" y="1943100"/>
            <a:ext cx="13411200" cy="6934200"/>
          </a:xfrm>
          <a:custGeom>
            <a:avLst/>
            <a:gdLst>
              <a:gd name="connsiteX0" fmla="*/ 0 w 13411200"/>
              <a:gd name="connsiteY0" fmla="*/ 0 h 6934200"/>
              <a:gd name="connsiteX1" fmla="*/ 851320 w 13411200"/>
              <a:gd name="connsiteY1" fmla="*/ 0 h 6934200"/>
              <a:gd name="connsiteX2" fmla="*/ 1702639 w 13411200"/>
              <a:gd name="connsiteY2" fmla="*/ 0 h 6934200"/>
              <a:gd name="connsiteX3" fmla="*/ 1883399 w 13411200"/>
              <a:gd name="connsiteY3" fmla="*/ 0 h 6934200"/>
              <a:gd name="connsiteX4" fmla="*/ 2466495 w 13411200"/>
              <a:gd name="connsiteY4" fmla="*/ 0 h 6934200"/>
              <a:gd name="connsiteX5" fmla="*/ 2781366 w 13411200"/>
              <a:gd name="connsiteY5" fmla="*/ 0 h 6934200"/>
              <a:gd name="connsiteX6" fmla="*/ 3096238 w 13411200"/>
              <a:gd name="connsiteY6" fmla="*/ 0 h 6934200"/>
              <a:gd name="connsiteX7" fmla="*/ 3411110 w 13411200"/>
              <a:gd name="connsiteY7" fmla="*/ 0 h 6934200"/>
              <a:gd name="connsiteX8" fmla="*/ 3725981 w 13411200"/>
              <a:gd name="connsiteY8" fmla="*/ 0 h 6934200"/>
              <a:gd name="connsiteX9" fmla="*/ 4174965 w 13411200"/>
              <a:gd name="connsiteY9" fmla="*/ 0 h 6934200"/>
              <a:gd name="connsiteX10" fmla="*/ 4489837 w 13411200"/>
              <a:gd name="connsiteY10" fmla="*/ 0 h 6934200"/>
              <a:gd name="connsiteX11" fmla="*/ 4938820 w 13411200"/>
              <a:gd name="connsiteY11" fmla="*/ 0 h 6934200"/>
              <a:gd name="connsiteX12" fmla="*/ 5656028 w 13411200"/>
              <a:gd name="connsiteY12" fmla="*/ 0 h 6934200"/>
              <a:gd name="connsiteX13" fmla="*/ 5970899 w 13411200"/>
              <a:gd name="connsiteY13" fmla="*/ 0 h 6934200"/>
              <a:gd name="connsiteX14" fmla="*/ 6151659 w 13411200"/>
              <a:gd name="connsiteY14" fmla="*/ 0 h 6934200"/>
              <a:gd name="connsiteX15" fmla="*/ 7002979 w 13411200"/>
              <a:gd name="connsiteY15" fmla="*/ 0 h 6934200"/>
              <a:gd name="connsiteX16" fmla="*/ 7183738 w 13411200"/>
              <a:gd name="connsiteY16" fmla="*/ 0 h 6934200"/>
              <a:gd name="connsiteX17" fmla="*/ 7766834 w 13411200"/>
              <a:gd name="connsiteY17" fmla="*/ 0 h 6934200"/>
              <a:gd name="connsiteX18" fmla="*/ 7947594 w 13411200"/>
              <a:gd name="connsiteY18" fmla="*/ 0 h 6934200"/>
              <a:gd name="connsiteX19" fmla="*/ 8664801 w 13411200"/>
              <a:gd name="connsiteY19" fmla="*/ 0 h 6934200"/>
              <a:gd name="connsiteX20" fmla="*/ 9247897 w 13411200"/>
              <a:gd name="connsiteY20" fmla="*/ 0 h 6934200"/>
              <a:gd name="connsiteX21" fmla="*/ 9965105 w 13411200"/>
              <a:gd name="connsiteY21" fmla="*/ 0 h 6934200"/>
              <a:gd name="connsiteX22" fmla="*/ 10548200 w 13411200"/>
              <a:gd name="connsiteY22" fmla="*/ 0 h 6934200"/>
              <a:gd name="connsiteX23" fmla="*/ 11265408 w 13411200"/>
              <a:gd name="connsiteY23" fmla="*/ 0 h 6934200"/>
              <a:gd name="connsiteX24" fmla="*/ 11982616 w 13411200"/>
              <a:gd name="connsiteY24" fmla="*/ 0 h 6934200"/>
              <a:gd name="connsiteX25" fmla="*/ 12833935 w 13411200"/>
              <a:gd name="connsiteY25" fmla="*/ 0 h 6934200"/>
              <a:gd name="connsiteX26" fmla="*/ 13411200 w 13411200"/>
              <a:gd name="connsiteY26" fmla="*/ 0 h 6934200"/>
              <a:gd name="connsiteX27" fmla="*/ 13411200 w 13411200"/>
              <a:gd name="connsiteY27" fmla="*/ 369824 h 6934200"/>
              <a:gd name="connsiteX28" fmla="*/ 13411200 w 13411200"/>
              <a:gd name="connsiteY28" fmla="*/ 808990 h 6934200"/>
              <a:gd name="connsiteX29" fmla="*/ 13411200 w 13411200"/>
              <a:gd name="connsiteY29" fmla="*/ 1525524 h 6934200"/>
              <a:gd name="connsiteX30" fmla="*/ 13411200 w 13411200"/>
              <a:gd name="connsiteY30" fmla="*/ 1895348 h 6934200"/>
              <a:gd name="connsiteX31" fmla="*/ 13411200 w 13411200"/>
              <a:gd name="connsiteY31" fmla="*/ 2265172 h 6934200"/>
              <a:gd name="connsiteX32" fmla="*/ 13411200 w 13411200"/>
              <a:gd name="connsiteY32" fmla="*/ 2773680 h 6934200"/>
              <a:gd name="connsiteX33" fmla="*/ 13411200 w 13411200"/>
              <a:gd name="connsiteY33" fmla="*/ 3351530 h 6934200"/>
              <a:gd name="connsiteX34" fmla="*/ 13411200 w 13411200"/>
              <a:gd name="connsiteY34" fmla="*/ 3998722 h 6934200"/>
              <a:gd name="connsiteX35" fmla="*/ 13411200 w 13411200"/>
              <a:gd name="connsiteY35" fmla="*/ 4645914 h 6934200"/>
              <a:gd name="connsiteX36" fmla="*/ 13411200 w 13411200"/>
              <a:gd name="connsiteY36" fmla="*/ 5362448 h 6934200"/>
              <a:gd name="connsiteX37" fmla="*/ 13411200 w 13411200"/>
              <a:gd name="connsiteY37" fmla="*/ 5940298 h 6934200"/>
              <a:gd name="connsiteX38" fmla="*/ 13411200 w 13411200"/>
              <a:gd name="connsiteY38" fmla="*/ 6310122 h 6934200"/>
              <a:gd name="connsiteX39" fmla="*/ 13411200 w 13411200"/>
              <a:gd name="connsiteY39" fmla="*/ 6934200 h 6934200"/>
              <a:gd name="connsiteX40" fmla="*/ 12828104 w 13411200"/>
              <a:gd name="connsiteY40" fmla="*/ 6934200 h 6934200"/>
              <a:gd name="connsiteX41" fmla="*/ 12245009 w 13411200"/>
              <a:gd name="connsiteY41" fmla="*/ 6934200 h 6934200"/>
              <a:gd name="connsiteX42" fmla="*/ 11796025 w 13411200"/>
              <a:gd name="connsiteY42" fmla="*/ 6934200 h 6934200"/>
              <a:gd name="connsiteX43" fmla="*/ 10944705 w 13411200"/>
              <a:gd name="connsiteY43" fmla="*/ 6934200 h 6934200"/>
              <a:gd name="connsiteX44" fmla="*/ 10361610 w 13411200"/>
              <a:gd name="connsiteY44" fmla="*/ 6934200 h 6934200"/>
              <a:gd name="connsiteX45" fmla="*/ 10046738 w 13411200"/>
              <a:gd name="connsiteY45" fmla="*/ 6934200 h 6934200"/>
              <a:gd name="connsiteX46" fmla="*/ 9731866 w 13411200"/>
              <a:gd name="connsiteY46" fmla="*/ 6934200 h 6934200"/>
              <a:gd name="connsiteX47" fmla="*/ 9551107 w 13411200"/>
              <a:gd name="connsiteY47" fmla="*/ 6934200 h 6934200"/>
              <a:gd name="connsiteX48" fmla="*/ 8968011 w 13411200"/>
              <a:gd name="connsiteY48" fmla="*/ 6934200 h 6934200"/>
              <a:gd name="connsiteX49" fmla="*/ 8653139 w 13411200"/>
              <a:gd name="connsiteY49" fmla="*/ 6934200 h 6934200"/>
              <a:gd name="connsiteX50" fmla="*/ 7801820 w 13411200"/>
              <a:gd name="connsiteY50" fmla="*/ 6934200 h 6934200"/>
              <a:gd name="connsiteX51" fmla="*/ 7084612 w 13411200"/>
              <a:gd name="connsiteY51" fmla="*/ 6934200 h 6934200"/>
              <a:gd name="connsiteX52" fmla="*/ 6635629 w 13411200"/>
              <a:gd name="connsiteY52" fmla="*/ 6934200 h 6934200"/>
              <a:gd name="connsiteX53" fmla="*/ 5784309 w 13411200"/>
              <a:gd name="connsiteY53" fmla="*/ 6934200 h 6934200"/>
              <a:gd name="connsiteX54" fmla="*/ 5201213 w 13411200"/>
              <a:gd name="connsiteY54" fmla="*/ 6934200 h 6934200"/>
              <a:gd name="connsiteX55" fmla="*/ 4886342 w 13411200"/>
              <a:gd name="connsiteY55" fmla="*/ 6934200 h 6934200"/>
              <a:gd name="connsiteX56" fmla="*/ 4035022 w 13411200"/>
              <a:gd name="connsiteY56" fmla="*/ 6934200 h 6934200"/>
              <a:gd name="connsiteX57" fmla="*/ 3720150 w 13411200"/>
              <a:gd name="connsiteY57" fmla="*/ 6934200 h 6934200"/>
              <a:gd name="connsiteX58" fmla="*/ 3405279 w 13411200"/>
              <a:gd name="connsiteY58" fmla="*/ 6934200 h 6934200"/>
              <a:gd name="connsiteX59" fmla="*/ 2822183 w 13411200"/>
              <a:gd name="connsiteY59" fmla="*/ 6934200 h 6934200"/>
              <a:gd name="connsiteX60" fmla="*/ 2104975 w 13411200"/>
              <a:gd name="connsiteY60" fmla="*/ 6934200 h 6934200"/>
              <a:gd name="connsiteX61" fmla="*/ 1253656 w 13411200"/>
              <a:gd name="connsiteY61" fmla="*/ 6934200 h 6934200"/>
              <a:gd name="connsiteX62" fmla="*/ 938784 w 13411200"/>
              <a:gd name="connsiteY62" fmla="*/ 6934200 h 6934200"/>
              <a:gd name="connsiteX63" fmla="*/ 758024 w 13411200"/>
              <a:gd name="connsiteY63" fmla="*/ 6934200 h 6934200"/>
              <a:gd name="connsiteX64" fmla="*/ 0 w 13411200"/>
              <a:gd name="connsiteY64" fmla="*/ 6934200 h 6934200"/>
              <a:gd name="connsiteX65" fmla="*/ 0 w 13411200"/>
              <a:gd name="connsiteY65" fmla="*/ 6495034 h 6934200"/>
              <a:gd name="connsiteX66" fmla="*/ 0 w 13411200"/>
              <a:gd name="connsiteY66" fmla="*/ 6125210 h 6934200"/>
              <a:gd name="connsiteX67" fmla="*/ 0 w 13411200"/>
              <a:gd name="connsiteY67" fmla="*/ 5686044 h 6934200"/>
              <a:gd name="connsiteX68" fmla="*/ 0 w 13411200"/>
              <a:gd name="connsiteY68" fmla="*/ 5177536 h 6934200"/>
              <a:gd name="connsiteX69" fmla="*/ 0 w 13411200"/>
              <a:gd name="connsiteY69" fmla="*/ 4738370 h 6934200"/>
              <a:gd name="connsiteX70" fmla="*/ 0 w 13411200"/>
              <a:gd name="connsiteY70" fmla="*/ 4160520 h 6934200"/>
              <a:gd name="connsiteX71" fmla="*/ 0 w 13411200"/>
              <a:gd name="connsiteY71" fmla="*/ 3721354 h 6934200"/>
              <a:gd name="connsiteX72" fmla="*/ 0 w 13411200"/>
              <a:gd name="connsiteY72" fmla="*/ 3004820 h 6934200"/>
              <a:gd name="connsiteX73" fmla="*/ 0 w 13411200"/>
              <a:gd name="connsiteY73" fmla="*/ 2288286 h 6934200"/>
              <a:gd name="connsiteX74" fmla="*/ 0 w 13411200"/>
              <a:gd name="connsiteY74" fmla="*/ 1918462 h 6934200"/>
              <a:gd name="connsiteX75" fmla="*/ 0 w 13411200"/>
              <a:gd name="connsiteY75" fmla="*/ 1548638 h 6934200"/>
              <a:gd name="connsiteX76" fmla="*/ 0 w 13411200"/>
              <a:gd name="connsiteY76" fmla="*/ 1109472 h 6934200"/>
              <a:gd name="connsiteX77" fmla="*/ 0 w 13411200"/>
              <a:gd name="connsiteY77" fmla="*/ 600964 h 6934200"/>
              <a:gd name="connsiteX78" fmla="*/ 0 w 13411200"/>
              <a:gd name="connsiteY78" fmla="*/ 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3411200" h="6934200" fill="none" extrusionOk="0">
                <a:moveTo>
                  <a:pt x="0" y="0"/>
                </a:moveTo>
                <a:cubicBezTo>
                  <a:pt x="408672" y="-86394"/>
                  <a:pt x="610028" y="10280"/>
                  <a:pt x="851320" y="0"/>
                </a:cubicBezTo>
                <a:cubicBezTo>
                  <a:pt x="1092612" y="-10280"/>
                  <a:pt x="1353994" y="61668"/>
                  <a:pt x="1702639" y="0"/>
                </a:cubicBezTo>
                <a:cubicBezTo>
                  <a:pt x="2051284" y="-61668"/>
                  <a:pt x="1822123" y="15146"/>
                  <a:pt x="1883399" y="0"/>
                </a:cubicBezTo>
                <a:cubicBezTo>
                  <a:pt x="1944675" y="-15146"/>
                  <a:pt x="2308933" y="20797"/>
                  <a:pt x="2466495" y="0"/>
                </a:cubicBezTo>
                <a:cubicBezTo>
                  <a:pt x="2624057" y="-20797"/>
                  <a:pt x="2656344" y="17314"/>
                  <a:pt x="2781366" y="0"/>
                </a:cubicBezTo>
                <a:cubicBezTo>
                  <a:pt x="2906388" y="-17314"/>
                  <a:pt x="2957374" y="16614"/>
                  <a:pt x="3096238" y="0"/>
                </a:cubicBezTo>
                <a:cubicBezTo>
                  <a:pt x="3235102" y="-16614"/>
                  <a:pt x="3284765" y="34740"/>
                  <a:pt x="3411110" y="0"/>
                </a:cubicBezTo>
                <a:cubicBezTo>
                  <a:pt x="3537455" y="-34740"/>
                  <a:pt x="3643786" y="36399"/>
                  <a:pt x="3725981" y="0"/>
                </a:cubicBezTo>
                <a:cubicBezTo>
                  <a:pt x="3808176" y="-36399"/>
                  <a:pt x="4042791" y="13858"/>
                  <a:pt x="4174965" y="0"/>
                </a:cubicBezTo>
                <a:cubicBezTo>
                  <a:pt x="4307139" y="-13858"/>
                  <a:pt x="4405681" y="18321"/>
                  <a:pt x="4489837" y="0"/>
                </a:cubicBezTo>
                <a:cubicBezTo>
                  <a:pt x="4573993" y="-18321"/>
                  <a:pt x="4762053" y="49862"/>
                  <a:pt x="4938820" y="0"/>
                </a:cubicBezTo>
                <a:cubicBezTo>
                  <a:pt x="5115587" y="-49862"/>
                  <a:pt x="5352133" y="48936"/>
                  <a:pt x="5656028" y="0"/>
                </a:cubicBezTo>
                <a:cubicBezTo>
                  <a:pt x="5959923" y="-48936"/>
                  <a:pt x="5869936" y="8574"/>
                  <a:pt x="5970899" y="0"/>
                </a:cubicBezTo>
                <a:cubicBezTo>
                  <a:pt x="6071862" y="-8574"/>
                  <a:pt x="6094510" y="7056"/>
                  <a:pt x="6151659" y="0"/>
                </a:cubicBezTo>
                <a:cubicBezTo>
                  <a:pt x="6208808" y="-7056"/>
                  <a:pt x="6711780" y="100951"/>
                  <a:pt x="7002979" y="0"/>
                </a:cubicBezTo>
                <a:cubicBezTo>
                  <a:pt x="7294178" y="-100951"/>
                  <a:pt x="7108110" y="10787"/>
                  <a:pt x="7183738" y="0"/>
                </a:cubicBezTo>
                <a:cubicBezTo>
                  <a:pt x="7259366" y="-10787"/>
                  <a:pt x="7574472" y="22246"/>
                  <a:pt x="7766834" y="0"/>
                </a:cubicBezTo>
                <a:cubicBezTo>
                  <a:pt x="7959196" y="-22246"/>
                  <a:pt x="7888452" y="14102"/>
                  <a:pt x="7947594" y="0"/>
                </a:cubicBezTo>
                <a:cubicBezTo>
                  <a:pt x="8006736" y="-14102"/>
                  <a:pt x="8317914" y="12500"/>
                  <a:pt x="8664801" y="0"/>
                </a:cubicBezTo>
                <a:cubicBezTo>
                  <a:pt x="9011688" y="-12500"/>
                  <a:pt x="9061382" y="53385"/>
                  <a:pt x="9247897" y="0"/>
                </a:cubicBezTo>
                <a:cubicBezTo>
                  <a:pt x="9434412" y="-53385"/>
                  <a:pt x="9654991" y="18858"/>
                  <a:pt x="9965105" y="0"/>
                </a:cubicBezTo>
                <a:cubicBezTo>
                  <a:pt x="10275219" y="-18858"/>
                  <a:pt x="10421950" y="54380"/>
                  <a:pt x="10548200" y="0"/>
                </a:cubicBezTo>
                <a:cubicBezTo>
                  <a:pt x="10674451" y="-54380"/>
                  <a:pt x="11045294" y="17068"/>
                  <a:pt x="11265408" y="0"/>
                </a:cubicBezTo>
                <a:cubicBezTo>
                  <a:pt x="11485522" y="-17068"/>
                  <a:pt x="11757796" y="28463"/>
                  <a:pt x="11982616" y="0"/>
                </a:cubicBezTo>
                <a:cubicBezTo>
                  <a:pt x="12207436" y="-28463"/>
                  <a:pt x="12533207" y="34926"/>
                  <a:pt x="12833935" y="0"/>
                </a:cubicBezTo>
                <a:cubicBezTo>
                  <a:pt x="13134663" y="-34926"/>
                  <a:pt x="13231785" y="62046"/>
                  <a:pt x="13411200" y="0"/>
                </a:cubicBezTo>
                <a:cubicBezTo>
                  <a:pt x="13455279" y="107923"/>
                  <a:pt x="13385118" y="295123"/>
                  <a:pt x="13411200" y="369824"/>
                </a:cubicBezTo>
                <a:cubicBezTo>
                  <a:pt x="13437282" y="444525"/>
                  <a:pt x="13385425" y="677606"/>
                  <a:pt x="13411200" y="808990"/>
                </a:cubicBezTo>
                <a:cubicBezTo>
                  <a:pt x="13436975" y="940374"/>
                  <a:pt x="13394036" y="1315057"/>
                  <a:pt x="13411200" y="1525524"/>
                </a:cubicBezTo>
                <a:cubicBezTo>
                  <a:pt x="13428364" y="1735991"/>
                  <a:pt x="13399876" y="1742260"/>
                  <a:pt x="13411200" y="1895348"/>
                </a:cubicBezTo>
                <a:cubicBezTo>
                  <a:pt x="13422524" y="2048436"/>
                  <a:pt x="13384268" y="2081125"/>
                  <a:pt x="13411200" y="2265172"/>
                </a:cubicBezTo>
                <a:cubicBezTo>
                  <a:pt x="13438132" y="2449219"/>
                  <a:pt x="13403769" y="2624111"/>
                  <a:pt x="13411200" y="2773680"/>
                </a:cubicBezTo>
                <a:cubicBezTo>
                  <a:pt x="13418631" y="2923249"/>
                  <a:pt x="13408030" y="3150112"/>
                  <a:pt x="13411200" y="3351530"/>
                </a:cubicBezTo>
                <a:cubicBezTo>
                  <a:pt x="13414370" y="3552948"/>
                  <a:pt x="13366393" y="3830396"/>
                  <a:pt x="13411200" y="3998722"/>
                </a:cubicBezTo>
                <a:cubicBezTo>
                  <a:pt x="13456007" y="4167048"/>
                  <a:pt x="13402646" y="4500667"/>
                  <a:pt x="13411200" y="4645914"/>
                </a:cubicBezTo>
                <a:cubicBezTo>
                  <a:pt x="13419754" y="4791161"/>
                  <a:pt x="13390955" y="5104114"/>
                  <a:pt x="13411200" y="5362448"/>
                </a:cubicBezTo>
                <a:cubicBezTo>
                  <a:pt x="13431445" y="5620782"/>
                  <a:pt x="13376603" y="5744743"/>
                  <a:pt x="13411200" y="5940298"/>
                </a:cubicBezTo>
                <a:cubicBezTo>
                  <a:pt x="13445797" y="6135853"/>
                  <a:pt x="13398560" y="6126449"/>
                  <a:pt x="13411200" y="6310122"/>
                </a:cubicBezTo>
                <a:cubicBezTo>
                  <a:pt x="13423840" y="6493795"/>
                  <a:pt x="13373990" y="6678893"/>
                  <a:pt x="13411200" y="6934200"/>
                </a:cubicBezTo>
                <a:cubicBezTo>
                  <a:pt x="13133677" y="6974433"/>
                  <a:pt x="13049951" y="6872838"/>
                  <a:pt x="12828104" y="6934200"/>
                </a:cubicBezTo>
                <a:cubicBezTo>
                  <a:pt x="12606257" y="6995562"/>
                  <a:pt x="12389698" y="6929599"/>
                  <a:pt x="12245009" y="6934200"/>
                </a:cubicBezTo>
                <a:cubicBezTo>
                  <a:pt x="12100321" y="6938801"/>
                  <a:pt x="11993644" y="6923337"/>
                  <a:pt x="11796025" y="6934200"/>
                </a:cubicBezTo>
                <a:cubicBezTo>
                  <a:pt x="11598406" y="6945063"/>
                  <a:pt x="11317348" y="6838657"/>
                  <a:pt x="10944705" y="6934200"/>
                </a:cubicBezTo>
                <a:cubicBezTo>
                  <a:pt x="10572062" y="7029743"/>
                  <a:pt x="10573342" y="6886310"/>
                  <a:pt x="10361610" y="6934200"/>
                </a:cubicBezTo>
                <a:cubicBezTo>
                  <a:pt x="10149878" y="6982090"/>
                  <a:pt x="10138497" y="6903585"/>
                  <a:pt x="10046738" y="6934200"/>
                </a:cubicBezTo>
                <a:cubicBezTo>
                  <a:pt x="9954979" y="6964815"/>
                  <a:pt x="9836327" y="6926740"/>
                  <a:pt x="9731866" y="6934200"/>
                </a:cubicBezTo>
                <a:cubicBezTo>
                  <a:pt x="9627405" y="6941660"/>
                  <a:pt x="9605688" y="6925577"/>
                  <a:pt x="9551107" y="6934200"/>
                </a:cubicBezTo>
                <a:cubicBezTo>
                  <a:pt x="9496526" y="6942823"/>
                  <a:pt x="9171583" y="6887139"/>
                  <a:pt x="8968011" y="6934200"/>
                </a:cubicBezTo>
                <a:cubicBezTo>
                  <a:pt x="8764439" y="6981261"/>
                  <a:pt x="8759810" y="6907899"/>
                  <a:pt x="8653139" y="6934200"/>
                </a:cubicBezTo>
                <a:cubicBezTo>
                  <a:pt x="8546468" y="6960501"/>
                  <a:pt x="8032569" y="6867296"/>
                  <a:pt x="7801820" y="6934200"/>
                </a:cubicBezTo>
                <a:cubicBezTo>
                  <a:pt x="7571071" y="7001104"/>
                  <a:pt x="7245198" y="6916479"/>
                  <a:pt x="7084612" y="6934200"/>
                </a:cubicBezTo>
                <a:cubicBezTo>
                  <a:pt x="6924026" y="6951921"/>
                  <a:pt x="6849227" y="6906794"/>
                  <a:pt x="6635629" y="6934200"/>
                </a:cubicBezTo>
                <a:cubicBezTo>
                  <a:pt x="6422031" y="6961606"/>
                  <a:pt x="6153222" y="6890355"/>
                  <a:pt x="5784309" y="6934200"/>
                </a:cubicBezTo>
                <a:cubicBezTo>
                  <a:pt x="5415396" y="6978045"/>
                  <a:pt x="5417088" y="6881653"/>
                  <a:pt x="5201213" y="6934200"/>
                </a:cubicBezTo>
                <a:cubicBezTo>
                  <a:pt x="4985338" y="6986747"/>
                  <a:pt x="4954387" y="6929479"/>
                  <a:pt x="4886342" y="6934200"/>
                </a:cubicBezTo>
                <a:cubicBezTo>
                  <a:pt x="4818297" y="6938921"/>
                  <a:pt x="4266914" y="6909766"/>
                  <a:pt x="4035022" y="6934200"/>
                </a:cubicBezTo>
                <a:cubicBezTo>
                  <a:pt x="3803130" y="6958634"/>
                  <a:pt x="3853739" y="6917198"/>
                  <a:pt x="3720150" y="6934200"/>
                </a:cubicBezTo>
                <a:cubicBezTo>
                  <a:pt x="3586561" y="6951202"/>
                  <a:pt x="3494176" y="6929951"/>
                  <a:pt x="3405279" y="6934200"/>
                </a:cubicBezTo>
                <a:cubicBezTo>
                  <a:pt x="3316382" y="6938449"/>
                  <a:pt x="3047248" y="6898363"/>
                  <a:pt x="2822183" y="6934200"/>
                </a:cubicBezTo>
                <a:cubicBezTo>
                  <a:pt x="2597118" y="6970037"/>
                  <a:pt x="2288848" y="6848366"/>
                  <a:pt x="2104975" y="6934200"/>
                </a:cubicBezTo>
                <a:cubicBezTo>
                  <a:pt x="1921102" y="7020034"/>
                  <a:pt x="1526070" y="6849432"/>
                  <a:pt x="1253656" y="6934200"/>
                </a:cubicBezTo>
                <a:cubicBezTo>
                  <a:pt x="981242" y="7018968"/>
                  <a:pt x="1019613" y="6926722"/>
                  <a:pt x="938784" y="6934200"/>
                </a:cubicBezTo>
                <a:cubicBezTo>
                  <a:pt x="857955" y="6941678"/>
                  <a:pt x="826370" y="6928789"/>
                  <a:pt x="758024" y="6934200"/>
                </a:cubicBezTo>
                <a:cubicBezTo>
                  <a:pt x="689678" y="6939611"/>
                  <a:pt x="290794" y="6863890"/>
                  <a:pt x="0" y="6934200"/>
                </a:cubicBezTo>
                <a:cubicBezTo>
                  <a:pt x="-5460" y="6825164"/>
                  <a:pt x="26795" y="6702619"/>
                  <a:pt x="0" y="6495034"/>
                </a:cubicBezTo>
                <a:cubicBezTo>
                  <a:pt x="-26795" y="6287449"/>
                  <a:pt x="36003" y="6239965"/>
                  <a:pt x="0" y="6125210"/>
                </a:cubicBezTo>
                <a:cubicBezTo>
                  <a:pt x="-36003" y="6010455"/>
                  <a:pt x="21059" y="5805387"/>
                  <a:pt x="0" y="5686044"/>
                </a:cubicBezTo>
                <a:cubicBezTo>
                  <a:pt x="-21059" y="5566701"/>
                  <a:pt x="47290" y="5382001"/>
                  <a:pt x="0" y="5177536"/>
                </a:cubicBezTo>
                <a:cubicBezTo>
                  <a:pt x="-47290" y="4973071"/>
                  <a:pt x="29526" y="4883899"/>
                  <a:pt x="0" y="4738370"/>
                </a:cubicBezTo>
                <a:cubicBezTo>
                  <a:pt x="-29526" y="4592841"/>
                  <a:pt x="29480" y="4335963"/>
                  <a:pt x="0" y="4160520"/>
                </a:cubicBezTo>
                <a:cubicBezTo>
                  <a:pt x="-29480" y="3985077"/>
                  <a:pt x="29028" y="3911831"/>
                  <a:pt x="0" y="3721354"/>
                </a:cubicBezTo>
                <a:cubicBezTo>
                  <a:pt x="-29028" y="3530877"/>
                  <a:pt x="6384" y="3197567"/>
                  <a:pt x="0" y="3004820"/>
                </a:cubicBezTo>
                <a:cubicBezTo>
                  <a:pt x="-6384" y="2812073"/>
                  <a:pt x="42794" y="2436474"/>
                  <a:pt x="0" y="2288286"/>
                </a:cubicBezTo>
                <a:cubicBezTo>
                  <a:pt x="-42794" y="2140098"/>
                  <a:pt x="39603" y="2078487"/>
                  <a:pt x="0" y="1918462"/>
                </a:cubicBezTo>
                <a:cubicBezTo>
                  <a:pt x="-39603" y="1758437"/>
                  <a:pt x="36529" y="1683427"/>
                  <a:pt x="0" y="1548638"/>
                </a:cubicBezTo>
                <a:cubicBezTo>
                  <a:pt x="-36529" y="1413849"/>
                  <a:pt x="49554" y="1305070"/>
                  <a:pt x="0" y="1109472"/>
                </a:cubicBezTo>
                <a:cubicBezTo>
                  <a:pt x="-49554" y="913874"/>
                  <a:pt x="7299" y="842648"/>
                  <a:pt x="0" y="600964"/>
                </a:cubicBezTo>
                <a:cubicBezTo>
                  <a:pt x="-7299" y="359280"/>
                  <a:pt x="14050" y="183047"/>
                  <a:pt x="0" y="0"/>
                </a:cubicBezTo>
                <a:close/>
              </a:path>
              <a:path w="13411200" h="6934200" stroke="0" extrusionOk="0">
                <a:moveTo>
                  <a:pt x="0" y="0"/>
                </a:moveTo>
                <a:cubicBezTo>
                  <a:pt x="147541" y="-30231"/>
                  <a:pt x="330357" y="16303"/>
                  <a:pt x="448984" y="0"/>
                </a:cubicBezTo>
                <a:cubicBezTo>
                  <a:pt x="567611" y="-16303"/>
                  <a:pt x="553889" y="2606"/>
                  <a:pt x="629743" y="0"/>
                </a:cubicBezTo>
                <a:cubicBezTo>
                  <a:pt x="705597" y="-2606"/>
                  <a:pt x="1176582" y="32472"/>
                  <a:pt x="1481063" y="0"/>
                </a:cubicBezTo>
                <a:cubicBezTo>
                  <a:pt x="1785544" y="-32472"/>
                  <a:pt x="1796456" y="21953"/>
                  <a:pt x="1930047" y="0"/>
                </a:cubicBezTo>
                <a:cubicBezTo>
                  <a:pt x="2063638" y="-21953"/>
                  <a:pt x="2267745" y="14019"/>
                  <a:pt x="2379030" y="0"/>
                </a:cubicBezTo>
                <a:cubicBezTo>
                  <a:pt x="2490315" y="-14019"/>
                  <a:pt x="2933467" y="1922"/>
                  <a:pt x="3230350" y="0"/>
                </a:cubicBezTo>
                <a:cubicBezTo>
                  <a:pt x="3527233" y="-1922"/>
                  <a:pt x="3391365" y="24575"/>
                  <a:pt x="3545222" y="0"/>
                </a:cubicBezTo>
                <a:cubicBezTo>
                  <a:pt x="3699079" y="-24575"/>
                  <a:pt x="4209271" y="92617"/>
                  <a:pt x="4396541" y="0"/>
                </a:cubicBezTo>
                <a:cubicBezTo>
                  <a:pt x="4583811" y="-92617"/>
                  <a:pt x="5073196" y="23667"/>
                  <a:pt x="5247861" y="0"/>
                </a:cubicBezTo>
                <a:cubicBezTo>
                  <a:pt x="5422526" y="-23667"/>
                  <a:pt x="5638605" y="25504"/>
                  <a:pt x="5830957" y="0"/>
                </a:cubicBezTo>
                <a:cubicBezTo>
                  <a:pt x="6023309" y="-25504"/>
                  <a:pt x="6355204" y="13473"/>
                  <a:pt x="6682276" y="0"/>
                </a:cubicBezTo>
                <a:cubicBezTo>
                  <a:pt x="7009348" y="-13473"/>
                  <a:pt x="6920918" y="8481"/>
                  <a:pt x="7131260" y="0"/>
                </a:cubicBezTo>
                <a:cubicBezTo>
                  <a:pt x="7341602" y="-8481"/>
                  <a:pt x="7411672" y="24144"/>
                  <a:pt x="7580243" y="0"/>
                </a:cubicBezTo>
                <a:cubicBezTo>
                  <a:pt x="7748814" y="-24144"/>
                  <a:pt x="8132809" y="45223"/>
                  <a:pt x="8297451" y="0"/>
                </a:cubicBezTo>
                <a:cubicBezTo>
                  <a:pt x="8462093" y="-45223"/>
                  <a:pt x="8596720" y="33840"/>
                  <a:pt x="8746435" y="0"/>
                </a:cubicBezTo>
                <a:cubicBezTo>
                  <a:pt x="8896150" y="-33840"/>
                  <a:pt x="9326689" y="37175"/>
                  <a:pt x="9597754" y="0"/>
                </a:cubicBezTo>
                <a:cubicBezTo>
                  <a:pt x="9868819" y="-37175"/>
                  <a:pt x="10188081" y="21467"/>
                  <a:pt x="10449074" y="0"/>
                </a:cubicBezTo>
                <a:cubicBezTo>
                  <a:pt x="10710067" y="-21467"/>
                  <a:pt x="10913953" y="6355"/>
                  <a:pt x="11032170" y="0"/>
                </a:cubicBezTo>
                <a:cubicBezTo>
                  <a:pt x="11150387" y="-6355"/>
                  <a:pt x="11359000" y="47228"/>
                  <a:pt x="11481153" y="0"/>
                </a:cubicBezTo>
                <a:cubicBezTo>
                  <a:pt x="11603306" y="-47228"/>
                  <a:pt x="11606754" y="254"/>
                  <a:pt x="11661913" y="0"/>
                </a:cubicBezTo>
                <a:cubicBezTo>
                  <a:pt x="11717072" y="-254"/>
                  <a:pt x="11848455" y="17580"/>
                  <a:pt x="11976785" y="0"/>
                </a:cubicBezTo>
                <a:cubicBezTo>
                  <a:pt x="12105115" y="-17580"/>
                  <a:pt x="12199709" y="1473"/>
                  <a:pt x="12291656" y="0"/>
                </a:cubicBezTo>
                <a:cubicBezTo>
                  <a:pt x="12383603" y="-1473"/>
                  <a:pt x="12541297" y="23906"/>
                  <a:pt x="12740640" y="0"/>
                </a:cubicBezTo>
                <a:cubicBezTo>
                  <a:pt x="12939983" y="-23906"/>
                  <a:pt x="13099853" y="44118"/>
                  <a:pt x="13411200" y="0"/>
                </a:cubicBezTo>
                <a:cubicBezTo>
                  <a:pt x="13432760" y="259295"/>
                  <a:pt x="13408584" y="309039"/>
                  <a:pt x="13411200" y="577850"/>
                </a:cubicBezTo>
                <a:cubicBezTo>
                  <a:pt x="13413816" y="846661"/>
                  <a:pt x="13345914" y="1018679"/>
                  <a:pt x="13411200" y="1155700"/>
                </a:cubicBezTo>
                <a:cubicBezTo>
                  <a:pt x="13476486" y="1292721"/>
                  <a:pt x="13395249" y="1451403"/>
                  <a:pt x="13411200" y="1733550"/>
                </a:cubicBezTo>
                <a:cubicBezTo>
                  <a:pt x="13427151" y="2015697"/>
                  <a:pt x="13353584" y="2244279"/>
                  <a:pt x="13411200" y="2450084"/>
                </a:cubicBezTo>
                <a:cubicBezTo>
                  <a:pt x="13468816" y="2655889"/>
                  <a:pt x="13407890" y="2893575"/>
                  <a:pt x="13411200" y="3097276"/>
                </a:cubicBezTo>
                <a:cubicBezTo>
                  <a:pt x="13414510" y="3300977"/>
                  <a:pt x="13393338" y="3326376"/>
                  <a:pt x="13411200" y="3467100"/>
                </a:cubicBezTo>
                <a:cubicBezTo>
                  <a:pt x="13429062" y="3607824"/>
                  <a:pt x="13369090" y="3861142"/>
                  <a:pt x="13411200" y="3975608"/>
                </a:cubicBezTo>
                <a:cubicBezTo>
                  <a:pt x="13453310" y="4090074"/>
                  <a:pt x="13361343" y="4375636"/>
                  <a:pt x="13411200" y="4692142"/>
                </a:cubicBezTo>
                <a:cubicBezTo>
                  <a:pt x="13461057" y="5008648"/>
                  <a:pt x="13361420" y="5085869"/>
                  <a:pt x="13411200" y="5269992"/>
                </a:cubicBezTo>
                <a:cubicBezTo>
                  <a:pt x="13460980" y="5454115"/>
                  <a:pt x="13396775" y="5719294"/>
                  <a:pt x="13411200" y="5917184"/>
                </a:cubicBezTo>
                <a:cubicBezTo>
                  <a:pt x="13425625" y="6115074"/>
                  <a:pt x="13400304" y="6208868"/>
                  <a:pt x="13411200" y="6425692"/>
                </a:cubicBezTo>
                <a:cubicBezTo>
                  <a:pt x="13422096" y="6642516"/>
                  <a:pt x="13382175" y="6799509"/>
                  <a:pt x="13411200" y="6934200"/>
                </a:cubicBezTo>
                <a:cubicBezTo>
                  <a:pt x="13053641" y="6988027"/>
                  <a:pt x="12733049" y="6892409"/>
                  <a:pt x="12559880" y="6934200"/>
                </a:cubicBezTo>
                <a:cubicBezTo>
                  <a:pt x="12386711" y="6975991"/>
                  <a:pt x="12335302" y="6921420"/>
                  <a:pt x="12245009" y="6934200"/>
                </a:cubicBezTo>
                <a:cubicBezTo>
                  <a:pt x="12154716" y="6946980"/>
                  <a:pt x="12117277" y="6924102"/>
                  <a:pt x="12064249" y="6934200"/>
                </a:cubicBezTo>
                <a:cubicBezTo>
                  <a:pt x="12011221" y="6944298"/>
                  <a:pt x="11844598" y="6924375"/>
                  <a:pt x="11749377" y="6934200"/>
                </a:cubicBezTo>
                <a:cubicBezTo>
                  <a:pt x="11654156" y="6944025"/>
                  <a:pt x="11412694" y="6916702"/>
                  <a:pt x="11300394" y="6934200"/>
                </a:cubicBezTo>
                <a:cubicBezTo>
                  <a:pt x="11188094" y="6951698"/>
                  <a:pt x="10910627" y="6933274"/>
                  <a:pt x="10717298" y="6934200"/>
                </a:cubicBezTo>
                <a:cubicBezTo>
                  <a:pt x="10523969" y="6935126"/>
                  <a:pt x="10473479" y="6923765"/>
                  <a:pt x="10402426" y="6934200"/>
                </a:cubicBezTo>
                <a:cubicBezTo>
                  <a:pt x="10331373" y="6944635"/>
                  <a:pt x="9880301" y="6884054"/>
                  <a:pt x="9551107" y="6934200"/>
                </a:cubicBezTo>
                <a:cubicBezTo>
                  <a:pt x="9221913" y="6984346"/>
                  <a:pt x="9233732" y="6921803"/>
                  <a:pt x="8968011" y="6934200"/>
                </a:cubicBezTo>
                <a:cubicBezTo>
                  <a:pt x="8702290" y="6946597"/>
                  <a:pt x="8509305" y="6888304"/>
                  <a:pt x="8116691" y="6934200"/>
                </a:cubicBezTo>
                <a:cubicBezTo>
                  <a:pt x="7724077" y="6980096"/>
                  <a:pt x="7599377" y="6849807"/>
                  <a:pt x="7399484" y="6934200"/>
                </a:cubicBezTo>
                <a:cubicBezTo>
                  <a:pt x="7199591" y="7018593"/>
                  <a:pt x="7048844" y="6904797"/>
                  <a:pt x="6950500" y="6934200"/>
                </a:cubicBezTo>
                <a:cubicBezTo>
                  <a:pt x="6852156" y="6963603"/>
                  <a:pt x="6471067" y="6871212"/>
                  <a:pt x="6233293" y="6934200"/>
                </a:cubicBezTo>
                <a:cubicBezTo>
                  <a:pt x="5995519" y="6997188"/>
                  <a:pt x="6010697" y="6899838"/>
                  <a:pt x="5918421" y="6934200"/>
                </a:cubicBezTo>
                <a:cubicBezTo>
                  <a:pt x="5826145" y="6968562"/>
                  <a:pt x="5605674" y="6926936"/>
                  <a:pt x="5335325" y="6934200"/>
                </a:cubicBezTo>
                <a:cubicBezTo>
                  <a:pt x="5064976" y="6941464"/>
                  <a:pt x="5219166" y="6921021"/>
                  <a:pt x="5154566" y="6934200"/>
                </a:cubicBezTo>
                <a:cubicBezTo>
                  <a:pt x="5089966" y="6947379"/>
                  <a:pt x="4638094" y="6902811"/>
                  <a:pt x="4303246" y="6934200"/>
                </a:cubicBezTo>
                <a:cubicBezTo>
                  <a:pt x="3968398" y="6965589"/>
                  <a:pt x="3938976" y="6888041"/>
                  <a:pt x="3720150" y="6934200"/>
                </a:cubicBezTo>
                <a:cubicBezTo>
                  <a:pt x="3501324" y="6980359"/>
                  <a:pt x="3173736" y="6915716"/>
                  <a:pt x="2868831" y="6934200"/>
                </a:cubicBezTo>
                <a:cubicBezTo>
                  <a:pt x="2563926" y="6952684"/>
                  <a:pt x="2561472" y="6930885"/>
                  <a:pt x="2419847" y="6934200"/>
                </a:cubicBezTo>
                <a:cubicBezTo>
                  <a:pt x="2278222" y="6937515"/>
                  <a:pt x="2204913" y="6927550"/>
                  <a:pt x="2104975" y="6934200"/>
                </a:cubicBezTo>
                <a:cubicBezTo>
                  <a:pt x="2005037" y="6940850"/>
                  <a:pt x="1665040" y="6921485"/>
                  <a:pt x="1521880" y="6934200"/>
                </a:cubicBezTo>
                <a:cubicBezTo>
                  <a:pt x="1378720" y="6946915"/>
                  <a:pt x="1147812" y="6877380"/>
                  <a:pt x="804672" y="6934200"/>
                </a:cubicBezTo>
                <a:cubicBezTo>
                  <a:pt x="461532" y="6991020"/>
                  <a:pt x="213018" y="6907797"/>
                  <a:pt x="0" y="6934200"/>
                </a:cubicBezTo>
                <a:cubicBezTo>
                  <a:pt x="-50864" y="6765772"/>
                  <a:pt x="25773" y="6502453"/>
                  <a:pt x="0" y="6287008"/>
                </a:cubicBezTo>
                <a:cubicBezTo>
                  <a:pt x="-25773" y="6071563"/>
                  <a:pt x="36738" y="5942984"/>
                  <a:pt x="0" y="5778500"/>
                </a:cubicBezTo>
                <a:cubicBezTo>
                  <a:pt x="-36738" y="5614016"/>
                  <a:pt x="18445" y="5417197"/>
                  <a:pt x="0" y="5269992"/>
                </a:cubicBezTo>
                <a:cubicBezTo>
                  <a:pt x="-18445" y="5122787"/>
                  <a:pt x="11169" y="4967714"/>
                  <a:pt x="0" y="4761484"/>
                </a:cubicBezTo>
                <a:cubicBezTo>
                  <a:pt x="-11169" y="4555254"/>
                  <a:pt x="41866" y="4362751"/>
                  <a:pt x="0" y="4252976"/>
                </a:cubicBezTo>
                <a:cubicBezTo>
                  <a:pt x="-41866" y="4143201"/>
                  <a:pt x="9244" y="3785912"/>
                  <a:pt x="0" y="3605784"/>
                </a:cubicBezTo>
                <a:cubicBezTo>
                  <a:pt x="-9244" y="3425656"/>
                  <a:pt x="4088" y="3234617"/>
                  <a:pt x="0" y="3027934"/>
                </a:cubicBezTo>
                <a:cubicBezTo>
                  <a:pt x="-4088" y="2821251"/>
                  <a:pt x="28108" y="2762873"/>
                  <a:pt x="0" y="2658110"/>
                </a:cubicBezTo>
                <a:cubicBezTo>
                  <a:pt x="-28108" y="2553347"/>
                  <a:pt x="13329" y="2275860"/>
                  <a:pt x="0" y="2149602"/>
                </a:cubicBezTo>
                <a:cubicBezTo>
                  <a:pt x="-13329" y="2023344"/>
                  <a:pt x="36311" y="1642782"/>
                  <a:pt x="0" y="1502410"/>
                </a:cubicBezTo>
                <a:cubicBezTo>
                  <a:pt x="-36311" y="1362038"/>
                  <a:pt x="24151" y="1157624"/>
                  <a:pt x="0" y="1063244"/>
                </a:cubicBezTo>
                <a:cubicBezTo>
                  <a:pt x="-24151" y="968864"/>
                  <a:pt x="86839" y="27532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016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4B3C0D-22C3-0F93-D663-00F624AF2A97}"/>
              </a:ext>
            </a:extLst>
          </p:cNvPr>
          <p:cNvCxnSpPr>
            <a:cxnSpLocks/>
          </p:cNvCxnSpPr>
          <p:nvPr/>
        </p:nvCxnSpPr>
        <p:spPr>
          <a:xfrm>
            <a:off x="6934200" y="5600700"/>
            <a:ext cx="4267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E094AD-233B-A68C-4250-83EE6EAE751B}"/>
              </a:ext>
            </a:extLst>
          </p:cNvPr>
          <p:cNvSpPr txBox="1"/>
          <p:nvPr/>
        </p:nvSpPr>
        <p:spPr>
          <a:xfrm>
            <a:off x="5715000" y="581043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 6: Malware behavior</a:t>
            </a:r>
            <a:endParaRPr kumimoji="0" lang="en-AE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EC3A-47B1-4324-63FE-92300B1AFA85}"/>
              </a:ext>
            </a:extLst>
          </p:cNvPr>
          <p:cNvSpPr txBox="1"/>
          <p:nvPr/>
        </p:nvSpPr>
        <p:spPr>
          <a:xfrm>
            <a:off x="4724400" y="4413772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Malware Analysis</a:t>
            </a:r>
          </a:p>
        </p:txBody>
      </p:sp>
    </p:spTree>
    <p:extLst>
      <p:ext uri="{BB962C8B-B14F-4D97-AF65-F5344CB8AC3E}">
        <p14:creationId xmlns:p14="http://schemas.microsoft.com/office/powerpoint/2010/main" val="78571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641E5-341C-8908-4953-F086432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D81693-F8ED-8FA9-46C1-594CBD341335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A2776D4-8608-C45C-9D63-9D5B33FD8529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4D10D4-16EC-67A9-D822-E8FB5211CCD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EA38EAF-0083-F6BC-03F8-C1C08AF1DA9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19B9-103B-73FB-62A9-4DCA1BE34AF0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Downloaders and launchers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9E052-93A0-6B14-B9D3-4B3A60DA0F95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They form the first stages of malware.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Downloader often uses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URLDownloadtoFileA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, followed by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WinExec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schemeClr val="bg1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Launcher (loader) will install the malware and installs malware in unexpected places lie .</a:t>
            </a:r>
            <a:r>
              <a:rPr lang="en-US" sz="32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rsrc</a:t>
            </a:r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section of PE.</a:t>
            </a:r>
          </a:p>
        </p:txBody>
      </p:sp>
    </p:spTree>
    <p:extLst>
      <p:ext uri="{BB962C8B-B14F-4D97-AF65-F5344CB8AC3E}">
        <p14:creationId xmlns:p14="http://schemas.microsoft.com/office/powerpoint/2010/main" val="181372806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20AB2-A0FC-6BAF-AA39-FD82F9FE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6EFACB-6D1D-3855-0ABF-CEE74B122C28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95B183-AC16-1279-B212-6117D29CD778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679168-2381-9A74-3BEA-05E376481C14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A86FC49-D604-99D6-19F9-90FF4DA03879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4B53B-EF77-E2A5-7742-0AF18B59210E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Backdoor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9640E-6F03-4843-EFC6-604E5907EE15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 backdoor will provide a persistent way to remotely access a victim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Most common.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Communication is usually through http/s port or other common ports to prevent detection.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Often manipulates registry, creates directories, searches files, etc.</a:t>
            </a:r>
          </a:p>
        </p:txBody>
      </p:sp>
    </p:spTree>
    <p:extLst>
      <p:ext uri="{BB962C8B-B14F-4D97-AF65-F5344CB8AC3E}">
        <p14:creationId xmlns:p14="http://schemas.microsoft.com/office/powerpoint/2010/main" val="219781017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37E96-F53D-AC9C-A498-219A3770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9C3523E-B8EF-8314-1099-EFEC6454D22A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0897307-18AE-FBA3-C7CB-15688472B83A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F19F667-6EDF-7378-3931-445CB663E7BE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3DA40BA-6F2B-14CC-CC59-7F3B948A47E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65AEF-ACB2-DFDB-7436-BE141B839DD6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Reverse 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4AAB8-2D1B-0814-7B4C-BEC69BB7F183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Infected machine calls out to attacker, asking for commands to execute.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On Windows, this is done by calling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CreateProcess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and manipulating STARTUPINFO structure. Then creating a socket to a remote machine and bind the socket to stdin/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stdout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/stderr for cmd.exe.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052452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A1DF5-704A-4EA5-58C1-2B1D5F01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7B199FE-70BF-C4E5-4F6D-52D020178B53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7CFB01-7F50-A605-70A0-C4D9893771B2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C38686-0569-7B81-2E0A-9367404CAB7F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12D1BBC-CBD9-BA13-4281-1A7C79CC1D57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B7656-686C-C138-D682-7C6EF802AEAE}"/>
              </a:ext>
            </a:extLst>
          </p:cNvPr>
          <p:cNvSpPr txBox="1"/>
          <p:nvPr/>
        </p:nvSpPr>
        <p:spPr>
          <a:xfrm>
            <a:off x="2303239" y="507228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RATs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(Remote Administration Tools)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0FCF1-2311-B892-2C8F-7CFE66D38EE4}"/>
              </a:ext>
            </a:extLst>
          </p:cNvPr>
          <p:cNvSpPr txBox="1"/>
          <p:nvPr/>
        </p:nvSpPr>
        <p:spPr>
          <a:xfrm>
            <a:off x="552618" y="3848100"/>
            <a:ext cx="6914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Carried on remotely managing a group of compromised computers.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Used in targeted attacks. The structure is client-server.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4EE80-788C-51CF-22B3-04DA9BB9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170" y="2833773"/>
            <a:ext cx="10190624" cy="65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272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807A4-E45B-D63E-C1A8-6FAD2D38C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B70F63-EA6C-4D9F-0974-B56A52C68F2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CC5EF8-BDE6-A63C-41DF-E2EF460DF1A3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9BEBDF-BDFC-52A8-07E2-638AC8ACCD90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2E9C94D-1925-B158-BA1B-863AD242591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7C670-7B9A-9C62-CA99-72A7576A0E28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Botnets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832F9-E8A4-A2EB-E49A-D78FD9AEED7B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 botnet is like a RAT, but it’s for mass attacks.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 has much bigger number of compromised machines than RATs. Compromised machines are called bots/zombies.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All bots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ar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controlled at once, while in RAT the victims are controlled one by one.</a:t>
            </a:r>
          </a:p>
        </p:txBody>
      </p:sp>
    </p:spTree>
    <p:extLst>
      <p:ext uri="{BB962C8B-B14F-4D97-AF65-F5344CB8AC3E}">
        <p14:creationId xmlns:p14="http://schemas.microsoft.com/office/powerpoint/2010/main" val="285801497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66A6D-D45E-9E83-9EB5-E781B7DA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41A339-D413-CF7C-3972-769643942BB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220690-25CD-9AB2-9EB7-5A12BCF7D6F6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BE93906-DEBA-4531-1A5E-E6D5406A5C95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CF93BA-C46B-2518-B02B-3EC85E41ADC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BEFEB-1C9F-BA05-4392-4E1CC3EBB35E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Credential stealers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6BA40-5C6D-9EC5-86C5-E973AFAD4F8E}"/>
              </a:ext>
            </a:extLst>
          </p:cNvPr>
          <p:cNvSpPr txBox="1"/>
          <p:nvPr/>
        </p:nvSpPr>
        <p:spPr>
          <a:xfrm>
            <a:off x="1028700" y="3223095"/>
            <a:ext cx="1428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Dump stored data, such as password hashes, cached cookies,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Keyloggers.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25753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-1952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0069-B7B6-D0E5-3C1E-C16BD9860500}"/>
              </a:ext>
            </a:extLst>
          </p:cNvPr>
          <p:cNvSpPr txBox="1"/>
          <p:nvPr/>
        </p:nvSpPr>
        <p:spPr>
          <a:xfrm>
            <a:off x="2971800" y="839899"/>
            <a:ext cx="678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E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Debugging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A296B-9462-FD02-95C4-45155CD2D6D8}"/>
              </a:ext>
            </a:extLst>
          </p:cNvPr>
          <p:cNvSpPr txBox="1"/>
          <p:nvPr/>
        </p:nvSpPr>
        <p:spPr>
          <a:xfrm>
            <a:off x="2205862" y="2439925"/>
            <a:ext cx="1370940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Debuggers vs Disassemblers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A disassembler like IDA Pro shows the state of the program just before execution begins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  <a:latin typeface="Calibri"/>
              </a:rPr>
              <a:t>-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Debuggers show</a:t>
            </a:r>
          </a:p>
          <a:p>
            <a:pPr lvl="1"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Every memory location</a:t>
            </a:r>
          </a:p>
          <a:p>
            <a:pPr lvl="1"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Registers</a:t>
            </a:r>
          </a:p>
          <a:p>
            <a:pPr lvl="1"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Argument to every function</a:t>
            </a:r>
          </a:p>
          <a:p>
            <a:pPr lvl="1"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At any point during processing</a:t>
            </a:r>
          </a:p>
          <a:p>
            <a:pPr>
              <a:defRPr/>
            </a:pP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it lets you change those values in real time</a:t>
            </a: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E3A3D-F8EB-2A59-A0DD-D2F8F581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F89793-E579-600B-96CB-BBC6579B274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97FE49-4B7F-E48A-801D-3C8768404843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F29A4C-D90C-4172-18B0-EACE740DF85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FF7D81-4F96-C1A5-7FEC-4AF7132547E9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517F9-A84E-95A1-A420-7DC87243F81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Keyloggers (kernel-based)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CED83-6508-2B49-77C8-704228A8F1F6}"/>
              </a:ext>
            </a:extLst>
          </p:cNvPr>
          <p:cNvSpPr txBox="1"/>
          <p:nvPr/>
        </p:nvSpPr>
        <p:spPr>
          <a:xfrm>
            <a:off x="2209800" y="3822397"/>
            <a:ext cx="1428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Built as keyboard driver.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Bypasses user-space protection.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Difficult to detect using user-space programs.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140876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27B99-7B1D-C731-B8CF-DF11A0027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ECA9D70-082C-5EB5-9358-0EB1078B175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D16FE8-1919-AF97-FAF8-239FE12A6471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CC459DA-D032-2156-4A7E-EF547F0829AD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330617-AD4C-3BE2-579F-53D99C2C1245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5E08-8BEB-70A3-C695-8736320ABC08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Keyloggers (user-mode)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9242A-9BE8-8589-DAC9-24BF2B9D17AF}"/>
              </a:ext>
            </a:extLst>
          </p:cNvPr>
          <p:cNvSpPr txBox="1"/>
          <p:nvPr/>
        </p:nvSpPr>
        <p:spPr>
          <a:xfrm>
            <a:off x="552618" y="3369005"/>
            <a:ext cx="11791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Uses Windows API along with hooking.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Uses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SetWindowsHookEx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function to notify the malware each time a key is pressed.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When running strings on a keylogger, you might see terms like Num Lock, Up, Down.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E4EFD-1898-FFDE-69A9-07C8F609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3073063"/>
            <a:ext cx="4473029" cy="47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25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9A8A3-D503-954F-1DE6-03DA6A49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478547-7388-CEAF-B8F6-A9C999249A5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D2166F-8C2F-8694-592B-732EE922BA21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E241AF1-A7B7-C18C-8579-CD9940D1B07D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6EC275F-07F1-885A-70DD-BC8AA15012C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465F5-8A97-C362-5444-0695E2689298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Downloaders and launchers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29D55-072B-2967-DA26-0014E00C610E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They form the first stages of malware.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Downloader often uses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URLDownloadtoFileA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, followed by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WinExec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Launcher (loader) will install the malware and installs malware in unexpected places lie .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rsrc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section of PE.</a:t>
            </a:r>
          </a:p>
        </p:txBody>
      </p:sp>
    </p:spTree>
    <p:extLst>
      <p:ext uri="{BB962C8B-B14F-4D97-AF65-F5344CB8AC3E}">
        <p14:creationId xmlns:p14="http://schemas.microsoft.com/office/powerpoint/2010/main" val="165417047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F459-547B-5138-ECA7-E5C802BD4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1ECB34C-39BD-EB7E-2C92-A79E55B76F1C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B7268A4-8D78-DD07-3C47-C5BCF4C22770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02562CD-88D8-3958-63CF-8F3C86D6E154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9A80D38-259B-E6AF-0831-D64706D39C50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C4786-8438-75E9-18D8-782EC736AC6B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Persistence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8FFE9-BA5D-67C9-6F48-CE55BD17D092}"/>
              </a:ext>
            </a:extLst>
          </p:cNvPr>
          <p:cNvSpPr txBox="1"/>
          <p:nvPr/>
        </p:nvSpPr>
        <p:spPr>
          <a:xfrm>
            <a:off x="1028700" y="3223095"/>
            <a:ext cx="1428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Making your malware stay in the victim machine for a long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Done through modifying registry,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Trojanizing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binaries, or DLL Load-Order hijacking.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004824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878C4-DA77-3EF3-7DAC-AB92FAE2F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0F6B48-FBB5-B099-6500-D02C85EF91B4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924FBA-14C5-2E2E-16DB-1D5721CB0118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BA2661-DBE1-16E2-D35E-BA584992483D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6003E2E-9B96-768F-96CB-8E0B271411B7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30F65-406D-D5C6-67A5-47D464C3CDA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Registry modification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54CC3-853D-23F2-460B-72DB8D6DA885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 very common registry that malware often modifies is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HKEY_LOCAL_MACHINE\SOFTWARE\Microsoft\Windows\CurrentVersion\Run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This registry is set to run on each boot.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Registry actions can be detected using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ProcMon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when running the malware.</a:t>
            </a:r>
          </a:p>
        </p:txBody>
      </p:sp>
    </p:spTree>
    <p:extLst>
      <p:ext uri="{BB962C8B-B14F-4D97-AF65-F5344CB8AC3E}">
        <p14:creationId xmlns:p14="http://schemas.microsoft.com/office/powerpoint/2010/main" val="362796220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F68C2-01B1-76DB-7AF1-A1824F28F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DAC8C93-FB13-ED24-5A16-486A4406AAF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C4C4CF-A47E-A8AF-97A5-103866CC3DE9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D794F4-2B71-DE76-FC52-A47585B3B89E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AC99221-9D0A-BD09-A2F5-661F9621F63B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15572-33D5-0E6E-4E0A-DB9938F62D3C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Trojanizing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 binaries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1544D-CBBD-3ED3-2C76-4FFFD0BBC437}"/>
              </a:ext>
            </a:extLst>
          </p:cNvPr>
          <p:cNvSpPr txBox="1"/>
          <p:nvPr/>
        </p:nvSpPr>
        <p:spPr>
          <a:xfrm>
            <a:off x="1327717" y="3238500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Malware patches bytes of a system binary so it’ll execute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malware next time that binary is loaded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DLLs are common targets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Modifies entry function so it jumps to the malware inserted in empty portion of the binary. Then it continues executing the binary normally.</a:t>
            </a:r>
          </a:p>
        </p:txBody>
      </p:sp>
    </p:spTree>
    <p:extLst>
      <p:ext uri="{BB962C8B-B14F-4D97-AF65-F5344CB8AC3E}">
        <p14:creationId xmlns:p14="http://schemas.microsoft.com/office/powerpoint/2010/main" val="2228068529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DFEF0-8C76-D82E-4FDB-B8DE8B68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D534A6-C716-F251-6525-619540A40ABA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24B0ED-905F-826C-B821-F6F60ED8F43A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787B94E-631C-3992-87A8-F1B18541225B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B79ED66-C040-4381-4552-8CC7BDDA4282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B388B-2389-FA16-962B-CF400E20D46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Trojanized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 binaries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2E6792-DE0A-51F0-75B2-84D19E037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76500"/>
            <a:ext cx="15489495" cy="59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660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83BC3-EAA0-9BEF-4D66-1BE2B22E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335565-DB6D-4516-AE0F-E7BF7B9075A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0193774-45ED-34EC-9E50-6373E682A80E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5F63BF9-2E42-7946-0349-50A93A02C44E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359AFE9-BA32-6079-F8BE-744298002999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43994-4BC0-3616-C4C8-82C68AAD64A3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DLL Load-Order Hijacking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9B2D0-55D2-9A63-436B-9096CED03C80}"/>
              </a:ext>
            </a:extLst>
          </p:cNvPr>
          <p:cNvSpPr txBox="1"/>
          <p:nvPr/>
        </p:nvSpPr>
        <p:spPr>
          <a:xfrm>
            <a:off x="1028700" y="3223095"/>
            <a:ext cx="14287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The registry key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KnownDLLs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has a list of specific known DLL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Overrides the search order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for listed DLLs, makes them load faster. And prevents load-order hijacking.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Load-order hijacking can be used on binaries in directories other then system32 that load DLLs in system32 and aren’t protected by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KnownDLLs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245053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BFF2C-38EA-AEC3-0DF3-8AD7F2A6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7CC2D6-D02C-454E-9F31-2962900F0D66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107F1F-4E5E-5CDB-3201-7853971963B9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1F5C2B-E636-36C5-CC7C-9BD54785312E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66A5632-722C-5718-2216-2A6665B03B1C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20CB6-3879-2830-5E76-7B486CB5D76F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DLL Load-Order Hijacking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112B2-DBA1-1C81-B5C5-343D413697EB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For example, explorer.exe. This binary is in \Windows.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Loads ntshrui.dll from System32, but ntshrui.dd isn’t a known DLLs.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Default search is performed, so a malicious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ntshrui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dll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can be loaded instead.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157210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C79F5-3FE9-7EF7-4890-9FDF950E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4999F6B-7BE1-7D14-FDDC-78EC1422D715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2B5B7D-2758-DF57-8D1D-5CD0064D8D6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2F9204-4217-FCBC-F3DB-EA9631DB3FEC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EA7DB3-E9EB-DDD9-4D9A-B76B65F2A148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AED5-15C4-848F-2654-03F6CD8A2F63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Privilege escalation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C17AD-0945-14B2-45ED-5510D3309F6A}"/>
              </a:ext>
            </a:extLst>
          </p:cNvPr>
          <p:cNvSpPr txBox="1"/>
          <p:nvPr/>
        </p:nvSpPr>
        <p:spPr>
          <a:xfrm>
            <a:off x="2000250" y="3505554"/>
            <a:ext cx="1428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Metasploit has many privilege escalation exploits.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privilege escalation can also be done using DLL order-load hijacking.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50677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Most popular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user-mode debugging only.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IDA Pro has a built-in debugger, but harder than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Windbg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: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Supports kernel-mode debugging.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Two debuggers</a:t>
            </a:r>
          </a:p>
        </p:txBody>
      </p:sp>
    </p:spTree>
    <p:extLst>
      <p:ext uri="{BB962C8B-B14F-4D97-AF65-F5344CB8AC3E}">
        <p14:creationId xmlns:p14="http://schemas.microsoft.com/office/powerpoint/2010/main" val="3944279645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044B5-1BCB-39DB-AABD-BDAA0EEA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112FD7-2DB5-FC55-FE1D-910B6CD3D6DC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56F6B16-2FE7-F7B6-1542-260BA60A6C2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79C4E59-9981-62E7-1E6D-0505BB02DC06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65AFAF7-9CB1-A83C-61CE-036AC4B7C480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6D51C-EDC7-1CAE-C8C5-FD5B240EAD51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Covert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Malware launching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D2EE8-46DA-60A8-7146-2FCF606384A8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Malware used to be visible in windows task manager. So malware authors try to blend their malware into normal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windows landscape.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As we discussed before, a malware launcher sets itself or another piece of code for future execution.</a:t>
            </a:r>
          </a:p>
        </p:txBody>
      </p:sp>
    </p:spTree>
    <p:extLst>
      <p:ext uri="{BB962C8B-B14F-4D97-AF65-F5344CB8AC3E}">
        <p14:creationId xmlns:p14="http://schemas.microsoft.com/office/powerpoint/2010/main" val="1030827980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0E2E1-AF3B-A002-0CD2-BA9B7D16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5275ACD-76C0-6324-636D-BA2DBD84DF3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0672A4-452C-253F-CCA0-818DC2F12236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9355BE-F8AA-A52B-4E60-6F76A36312D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609971-7198-68B7-15CC-F15C18A15DAB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C66E5-E0AB-16A0-EFEE-880C25DA5304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Malware launching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1BBA5-6515-DF09-01E2-62135E5D8141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The malicious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piec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of code is often compressed.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Resource extraction uses API functions such as </a:t>
            </a:r>
            <a:r>
              <a:rPr lang="en-US" sz="3200" dirty="0" err="1">
                <a:solidFill>
                  <a:srgbClr val="FFFF00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FindResource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, </a:t>
            </a:r>
            <a:r>
              <a:rPr lang="en-US" sz="3200" dirty="0" err="1">
                <a:solidFill>
                  <a:srgbClr val="FFFF00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LoadResource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, and </a:t>
            </a:r>
            <a:r>
              <a:rPr lang="en-US" sz="3200" dirty="0" err="1">
                <a:solidFill>
                  <a:srgbClr val="FFFF00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SizeofResource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Common techniques are process injection and DLL injection.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255740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2DCF7-C13C-8653-3FF6-8AD067DA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F5A3329-BB4E-E291-C55B-4954C14A056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98B3374-8F44-C1B5-F210-5B850E0B49B2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55B5F1-3F41-AEF1-DC7C-E3C895A4ECBA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1E8BEA0-A03F-5813-0B07-612597333092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69758-B8DD-098E-4150-217C51BB5D6F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Process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B7006-4B6E-BA13-FBB5-9F736099F231}"/>
              </a:ext>
            </a:extLst>
          </p:cNvPr>
          <p:cNvSpPr txBox="1"/>
          <p:nvPr/>
        </p:nvSpPr>
        <p:spPr>
          <a:xfrm>
            <a:off x="293663" y="4151070"/>
            <a:ext cx="16268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Injecting code to an already running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Can be DLL injection or direct injection.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Common API calls: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VirtualAllocEx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to allocate space in remote process’s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	-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WrtieProcessMemory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to write to it.</a:t>
            </a:r>
          </a:p>
        </p:txBody>
      </p:sp>
    </p:spTree>
    <p:extLst>
      <p:ext uri="{BB962C8B-B14F-4D97-AF65-F5344CB8AC3E}">
        <p14:creationId xmlns:p14="http://schemas.microsoft.com/office/powerpoint/2010/main" val="16072710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C6790-A9AE-1423-B489-0B974481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A7214C6-BE2B-C210-CD2F-5E6990BF03F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6D6567-EE9E-BCC6-5F20-AB560BFB517B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0B4E1F5-213C-2748-A707-0E8FB6CBB3A8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12235D-6A88-523A-14EA-0F821E605A8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12719-F307-63C2-38D7-F36E76B39A61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Process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8FCBE-7E48-9C4C-6647-A12BC3887603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For example, launcher wants internet access to download code,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but process-specific firewall won’t let it access the 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We can inject that loader to a process (e.g.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IExplorer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) that already has internet access.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230072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ED23F-7001-B095-E5C7-82A1F26E7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38B4303-B5B8-A999-A359-82FD490B7DF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47FC02-E6A5-B489-5348-B7F3BBBF6BCE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5DF7356-92AA-6205-9D72-8F1901BCFA14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45800A8-E54E-7238-29FE-1CFDE722F77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0534B-EF4B-6BE4-2016-3A3CE60A02FE}"/>
              </a:ext>
            </a:extLst>
          </p:cNvPr>
          <p:cNvSpPr txBox="1"/>
          <p:nvPr/>
        </p:nvSpPr>
        <p:spPr>
          <a:xfrm>
            <a:off x="2410523" y="515641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DLL injection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5B155-0CBB-A97D-CC47-439087D7F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638300"/>
            <a:ext cx="15285778" cy="81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05259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30D5B-8739-71E0-0654-77307AFA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C958938-E910-A0A0-1EEA-E83687446A5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B7D15F-294C-41B3-A690-CADBD2F9735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81B6B95-78C2-3370-E9C9-E43CD7A98B84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429308-F494-1EE4-D092-B21537AE207D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4621-F2B4-8535-BF9F-F80B9A61F602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DLL Injection pseudocode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4A63F-08BC-33C5-F06A-86CB89CF5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00" y="2650735"/>
            <a:ext cx="17134199" cy="431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3371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B2D4E-940A-BED4-FC0B-888930D4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3BE32D6-0EE7-A36C-C0F7-B9C30BE781FE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40AABD-4042-B844-B61E-122DFDBA7DA1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08C8D7E-99B6-849F-DA05-0A9B4381F49D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699323E-1124-12FC-030D-0E47A8330B1D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A5906-0FC6-24AC-2387-510213F78E30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Direct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1AABB-B4B2-6BD8-A4ED-01E732E9B9C1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Injects code directly into remote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No DLLs, difficult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Requires a lot of testing to make sure it doesn’t mess with the flow of the native process.</a:t>
            </a:r>
          </a:p>
        </p:txBody>
      </p:sp>
    </p:spTree>
    <p:extLst>
      <p:ext uri="{BB962C8B-B14F-4D97-AF65-F5344CB8AC3E}">
        <p14:creationId xmlns:p14="http://schemas.microsoft.com/office/powerpoint/2010/main" val="210482808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5CB4F-37E2-73E7-4CD1-32DF09B8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42AD6D2-FDF9-C6CA-4FCC-62C75E56BB31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EA5134-D4BA-B95F-34DE-5DB9D1F0EBF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BAFF9B-50F0-6664-D3BD-1559FCDD15E2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567FC4-5256-E92A-BD5E-385A37C41F6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7CA61-D34A-D048-3C99-E8ECA6624B86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Process replacement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99CEE-F60C-049A-C521-B8E385D123B8}"/>
              </a:ext>
            </a:extLst>
          </p:cNvPr>
          <p:cNvSpPr txBox="1"/>
          <p:nvPr/>
        </p:nvSpPr>
        <p:spPr>
          <a:xfrm>
            <a:off x="1028700" y="3223095"/>
            <a:ext cx="14287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Instead of writing a process inside a remote process memory, we replace the whole memory of that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Avoids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risk of crashing a process with process injection.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Commonly replaces 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svchost.exe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5027103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DC901-8D70-C575-D7EF-39A160F7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5B5E85B-521E-7A21-1C89-38AF2E2F919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70DB92-DD49-1810-B19E-33546B25FDFD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E68FCF-3529-AECE-60F6-10FE17404C8D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727157-F350-BE7D-5902-9D87C7E8FC95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70228-DAAC-5DA9-9BF3-978E375069EC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Suspended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9A5A4-D446-CC8D-B627-7236944EB8FC}"/>
              </a:ext>
            </a:extLst>
          </p:cNvPr>
          <p:cNvSpPr txBox="1"/>
          <p:nvPr/>
        </p:nvSpPr>
        <p:spPr>
          <a:xfrm>
            <a:off x="1500276" y="2388391"/>
            <a:ext cx="142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In a suspended state, the process is loaded into memory, but primary thread is suspended (so malware can overwrite it before the code runs)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891F3-5410-1161-E8A3-0A13ED1B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802" y="4140323"/>
            <a:ext cx="13864851" cy="54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7818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6B1B5-6402-48A9-67AC-BD282C7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852D535-8040-D31C-AF42-070D55C7FF0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47B4A7-C9A7-DB71-E83E-34C49DEF4D92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97CECCF-8DEB-FBEA-05E8-7DE03BEDD189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A2B6F6-2488-3626-D401-1601D5889E54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40330-73A6-BE64-750F-DA8248A3A338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Direct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046D6-9BDA-7269-C79C-32E3996A5338}"/>
              </a:ext>
            </a:extLst>
          </p:cNvPr>
          <p:cNvSpPr txBox="1"/>
          <p:nvPr/>
        </p:nvSpPr>
        <p:spPr>
          <a:xfrm>
            <a:off x="1028700" y="3223095"/>
            <a:ext cx="14287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Injects code directly into remote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No DLLs, difficult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Requires a lot of testing to make sure it doesn’t mess with the flow of the native process.</a:t>
            </a:r>
          </a:p>
        </p:txBody>
      </p:sp>
    </p:spTree>
    <p:extLst>
      <p:ext uri="{BB962C8B-B14F-4D97-AF65-F5344CB8AC3E}">
        <p14:creationId xmlns:p14="http://schemas.microsoft.com/office/powerpoint/2010/main" val="24431504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Most popular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user-mode debugging only.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IDA Pro has a built-in debugger, but harder than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OllyDBG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Windbg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: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Supports kernel-mode debugging.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ea typeface="Minecraft" panose="02000603000000000000" pitchFamily="50" charset="0"/>
              </a:rPr>
              <a:t>Two debuggers</a:t>
            </a:r>
          </a:p>
        </p:txBody>
      </p:sp>
    </p:spTree>
    <p:extLst>
      <p:ext uri="{BB962C8B-B14F-4D97-AF65-F5344CB8AC3E}">
        <p14:creationId xmlns:p14="http://schemas.microsoft.com/office/powerpoint/2010/main" val="1972557750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E2958-32E3-AB79-5860-0A974073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61A2704-F403-14A9-E22A-353C2A687AE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619641-449E-BAC0-1FD2-33E5F6D2483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F40BDC-5036-3EBB-C67A-C914F29D2B96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78449D-9484-9175-62D4-235C6FBF36BC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A0E6C-4D50-B90D-39B3-6078FB4EF5E6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Hook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83915-E12F-4921-FED2-A84FA832B442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Windows hooks intercept messages destined for applications.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Malicious hooks:</a:t>
            </a:r>
          </a:p>
          <a:p>
            <a:pPr lvl="1"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Ensure that a malicious code will run whenever a message is intercepted.</a:t>
            </a:r>
          </a:p>
          <a:p>
            <a:pPr lvl="1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Ensure that a DLL will be loaded in a victim process’s memory.</a:t>
            </a:r>
          </a:p>
        </p:txBody>
      </p:sp>
    </p:spTree>
    <p:extLst>
      <p:ext uri="{BB962C8B-B14F-4D97-AF65-F5344CB8AC3E}">
        <p14:creationId xmlns:p14="http://schemas.microsoft.com/office/powerpoint/2010/main" val="378106733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2FE16-FE14-6A20-C7D8-23784FB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CBA6CB5-0B24-78A7-3F0B-EBF4ACEE9A97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1D44F2-32AC-BF5D-315B-D21C3E9EB01D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331AB3-B416-B98C-6111-0CEDD6595165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E2840B8-C69D-480B-C79F-C4F0C0B3EFF6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69010-8809-3003-3D01-03DAF7878DC7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Hook injection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A07E1-5CA5-1BF7-A268-6818F00A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808" y="1974344"/>
            <a:ext cx="7516384" cy="76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5363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E9250-EF1F-896F-7B54-3EA2A9A4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AFF2A5D-993C-9C07-3A67-36C02CAD2EE6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9100D4-7941-4D1B-3D28-D05EE8993D64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1851872-B914-8405-E000-4F8CC215ECA3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5B8B1F-4AA4-EE8C-95BE-A2181B491B3A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6B57E-CE3D-C75D-85C3-24D12435E50D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Keyloggers using hooks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7794B-7B53-F229-53EB-EF972C23D7E6}"/>
              </a:ext>
            </a:extLst>
          </p:cNvPr>
          <p:cNvSpPr txBox="1"/>
          <p:nvPr/>
        </p:nvSpPr>
        <p:spPr>
          <a:xfrm>
            <a:off x="1035412" y="2764050"/>
            <a:ext cx="142875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In keyloggers,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WH_KEYBOARD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WH_KEYBOARD_DLL 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procedures are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We can use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SetWindowsHookEx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for remote windows hooking.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Parameters:</a:t>
            </a:r>
          </a:p>
          <a:p>
            <a:pPr lvl="1"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idHook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 Type of hook procedure.</a:t>
            </a:r>
          </a:p>
          <a:p>
            <a:pPr lvl="1">
              <a:defRPr/>
            </a:pP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</a:t>
            </a:r>
            <a:r>
              <a:rPr lang="en-US" sz="3200" b="1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lpfn</a:t>
            </a:r>
            <a:r>
              <a:rPr lang="en-US" sz="3200" b="1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pointer to hook procedure</a:t>
            </a:r>
          </a:p>
          <a:p>
            <a:pPr lvl="1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hMod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Ha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ndle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to DLL or local module containing hook procedure.</a:t>
            </a:r>
          </a:p>
          <a:p>
            <a:pPr lvl="1"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dwThreadId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  Thread to associate hook with.</a:t>
            </a:r>
          </a:p>
        </p:txBody>
      </p:sp>
    </p:spTree>
    <p:extLst>
      <p:ext uri="{BB962C8B-B14F-4D97-AF65-F5344CB8AC3E}">
        <p14:creationId xmlns:p14="http://schemas.microsoft.com/office/powerpoint/2010/main" val="1348170615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417FE-86ED-3C32-F0A1-BA07F761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49F1C7F-7631-35D3-E9C3-9D61FDAD6916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9E551B-CDD0-9D08-564D-E1E131F06EB4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AE9ED3E-C3E8-18E6-BC65-96515C04F1E7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4D77E1-A049-D156-37C3-D9E9DDA4F61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23012-8B70-5DCC-4EAF-41B8372D09D7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56756-138D-5BBB-14F1-7C84E5E9DA26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Malware uses encoding for some reasons:</a:t>
            </a:r>
            <a:endParaRPr lang="en-US" sz="3200" noProof="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Hide some information (e.g. C2 domains)</a:t>
            </a:r>
          </a:p>
          <a:p>
            <a:pPr lvl="1"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Save information for staging file</a:t>
            </a:r>
          </a:p>
          <a:p>
            <a:pPr lvl="1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Store strings needed by malware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Hid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suspicious strings.</a:t>
            </a:r>
          </a:p>
          <a:p>
            <a:pPr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Encryption is also used, and it’s much harder to decrypt than decoding encoded strings.</a:t>
            </a:r>
          </a:p>
        </p:txBody>
      </p:sp>
    </p:spTree>
    <p:extLst>
      <p:ext uri="{BB962C8B-B14F-4D97-AF65-F5344CB8AC3E}">
        <p14:creationId xmlns:p14="http://schemas.microsoft.com/office/powerpoint/2010/main" val="3481748380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0C1D7-218D-0574-0F45-3F38C126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1EB0A32-56A1-3B46-8670-58A87A6CF401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969F9FF-4BFC-947C-EC63-2B8E357D5EB5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04A2A2-934E-90A2-B4E5-416C42769A05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462FD2-4571-7DA6-D1F2-D8269FA0219F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93C17-7BB7-064C-9FFD-A39F6C014ED0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Common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53619-06B7-6059-3DC4-5873051E51CC}"/>
              </a:ext>
            </a:extLst>
          </p:cNvPr>
          <p:cNvSpPr txBox="1"/>
          <p:nvPr/>
        </p:nvSpPr>
        <p:spPr>
          <a:xfrm>
            <a:off x="1028700" y="3223095"/>
            <a:ext cx="14287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Ceasar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cipher: Moving each letter by a certain number. For example, CMD.EXE  FPG.HAH.</a:t>
            </a:r>
          </a:p>
          <a:p>
            <a:pPr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XOR: Bitwise operation. Uses a key to encrypt data.</a:t>
            </a:r>
          </a:p>
          <a:p>
            <a:pPr lvl="1"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For example, malware ^ 0xa 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gkf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}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kxo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NOTE: XOR loops can be found in IDA Pro.</a:t>
            </a:r>
          </a:p>
          <a:p>
            <a:pPr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Base64: Includes [A-Za-z0-9\+\/]. Refer to it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  <a:hlinkClick r:id="rId5"/>
              </a:rPr>
              <a:t>here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3304450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14D4C-1D31-7103-1517-1EA2A46A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57F9C43-3975-40FC-AB0C-57DDB6E1DBF6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FC2D599-D8FD-6C5F-DC70-456EE6EE35E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142AE6-5EC4-732F-8BC0-542A1F635AB1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3DE801D-9BDB-CE07-1545-33B39B4242B1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01CE0-1DF1-29CD-96F3-7F2FC1F49E7A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Encryption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ED945-FC8B-6E76-A88F-BDD34CD42928}"/>
              </a:ext>
            </a:extLst>
          </p:cNvPr>
          <p:cNvSpPr txBox="1"/>
          <p:nvPr/>
        </p:nvSpPr>
        <p:spPr>
          <a:xfrm>
            <a:off x="1028700" y="3223095"/>
            <a:ext cx="14287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Much harder to break than encoding. Depends on the encryption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For example, AES, SSL,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Cryptographic libraries required.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- Sometimes the code becomes less portable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- Symmetric encryption requires a way to hide the key, otherwise it’s easy to decrypt.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51004040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5F733-8547-DA5C-0632-F7F34C4A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5AE16A5-8BCB-A4D3-2921-E9EAFCCD210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3ED705-3783-0E6E-8197-D74EC105778C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6CE20D-A3C0-8EC4-C059-4FFCD0C60952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8087D72-67CD-16C4-0B68-95FC0649DCD5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16739-7E86-30D2-BBCA-3352D541ED5A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Entropy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13F4-7FE0-CBD1-55AA-29C99ADE484F}"/>
              </a:ext>
            </a:extLst>
          </p:cNvPr>
          <p:cNvSpPr txBox="1"/>
          <p:nvPr/>
        </p:nvSpPr>
        <p:spPr>
          <a:xfrm>
            <a:off x="1028700" y="3223095"/>
            <a:ext cx="14287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Entropy is the randomness of an executable.</a:t>
            </a: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High entropy probably means that there’s encrypted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Can be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found using IDA Pro Entropy Plugin.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Note that sometimes multiple methods of encryption can be applied in the same malware.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1813448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27B4-1090-3564-F9C4-59375986C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6A541A7-6B96-90C5-EE0B-B0937B1AA1C2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833B1D-44B5-A260-3F72-FE21B0DF9032}"/>
              </a:ext>
            </a:extLst>
          </p:cNvPr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D766645-A430-C2EA-119A-DBF4B3BD39EF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1E9329-E798-2E13-AED1-0E21187DE537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D6E53-44BF-5F83-335E-8F07C3E294C8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Entropy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17DBA-BFF0-9C68-E72F-3722DDA3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297" y="2199252"/>
            <a:ext cx="15617406" cy="70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38458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9922-A12A-C6F1-5595-A5408F28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C3F2FEC-20DE-360A-3A06-CFE9F636AFB3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F4BBD41-B7AF-6248-5D22-D5FB33724DCF}"/>
              </a:ext>
            </a:extLst>
          </p:cNvPr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834CCEC-219B-2A9E-D00B-A86B7DEBD5FD}"/>
              </a:ext>
            </a:extLst>
          </p:cNvPr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F7B4-50A1-30F7-D3D3-BE2ADBBB8483}"/>
              </a:ext>
            </a:extLst>
          </p:cNvPr>
          <p:cNvSpPr txBox="1"/>
          <p:nvPr/>
        </p:nvSpPr>
        <p:spPr>
          <a:xfrm>
            <a:off x="2411700" y="817536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Quiz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  <p:pic>
        <p:nvPicPr>
          <p:cNvPr id="10" name="Picture 9" descr="A qr code with dots&#10;&#10;Description automatically generated">
            <a:extLst>
              <a:ext uri="{FF2B5EF4-FFF2-40B4-BE49-F238E27FC236}">
                <a16:creationId xmlns:a16="http://schemas.microsoft.com/office/drawing/2014/main" id="{8ADF539B-10DA-DFAA-F0A8-86DBF707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81" y="2621204"/>
            <a:ext cx="6319838" cy="63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94482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914400" y="3472631"/>
            <a:ext cx="171848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Source-level: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Built into development platform.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	- 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Breakpoints are based on line of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	- Can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step through the program one line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Assembly-level: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	- Operates on assembly code (instructions)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Breakpoints are based on instructions instead of lines of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	- Mostly used by malware </a:t>
            </a:r>
            <a:r>
              <a:rPr lang="en-US" sz="3200" dirty="0" err="1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anslysts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Source-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leve</a:t>
            </a: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l VS Assembly-level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FFFF00"/>
                </a:solidFill>
                <a:latin typeface="Calibri"/>
                <a:ea typeface="Minecraft" panose="02000603000000000000" pitchFamily="50" charset="0"/>
              </a:rPr>
              <a:t>debuggers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Minecraft" panose="02000603000000000000" pitchFamily="50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5295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0" y="7063905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297C0-0075-77B0-2EBB-7CABE5749BFC}"/>
              </a:ext>
            </a:extLst>
          </p:cNvPr>
          <p:cNvSpPr txBox="1"/>
          <p:nvPr/>
        </p:nvSpPr>
        <p:spPr>
          <a:xfrm>
            <a:off x="1028700" y="3223095"/>
            <a:ext cx="1662937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User-mode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white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Debugger always runs on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th</a:t>
            </a: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e same system as the code is analyzed on.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  <a:sym typeface="Wingdings" panose="05000000000000000000" pitchFamily="2" charset="2"/>
              </a:rPr>
              <a:t>Separated from other executables by the OS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Debugs a single executable.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73BE0-60C0-B407-4F57-78D060F83AE1}"/>
              </a:ext>
            </a:extLst>
          </p:cNvPr>
          <p:cNvSpPr txBox="1"/>
          <p:nvPr/>
        </p:nvSpPr>
        <p:spPr>
          <a:xfrm>
            <a:off x="2410523" y="1028700"/>
            <a:ext cx="1346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Minecraft" panose="02000603000000000000" pitchFamily="50" charset="0"/>
                <a:cs typeface="+mn-cs"/>
              </a:rPr>
              <a:t>User-mode vs Kernel-mode</a:t>
            </a:r>
          </a:p>
        </p:txBody>
      </p:sp>
    </p:spTree>
    <p:extLst>
      <p:ext uri="{BB962C8B-B14F-4D97-AF65-F5344CB8AC3E}">
        <p14:creationId xmlns:p14="http://schemas.microsoft.com/office/powerpoint/2010/main" val="277592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3097</Words>
  <Application>Microsoft Office PowerPoint</Application>
  <PresentationFormat>Custom</PresentationFormat>
  <Paragraphs>432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Lucida Console</vt:lpstr>
      <vt:lpstr>Minecraft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KHALED ALKHOLI</cp:lastModifiedBy>
  <cp:revision>295</cp:revision>
  <dcterms:created xsi:type="dcterms:W3CDTF">2006-08-16T00:00:00Z</dcterms:created>
  <dcterms:modified xsi:type="dcterms:W3CDTF">2024-02-18T07:27:39Z</dcterms:modified>
  <dc:identifier>DAFpMafTT9s</dc:identifier>
</cp:coreProperties>
</file>